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0"/>
  </p:notesMasterIdLst>
  <p:sldIdLst>
    <p:sldId id="258" r:id="rId3"/>
    <p:sldId id="383" r:id="rId4"/>
    <p:sldId id="384" r:id="rId5"/>
    <p:sldId id="528" r:id="rId6"/>
    <p:sldId id="385" r:id="rId7"/>
    <p:sldId id="517" r:id="rId8"/>
    <p:sldId id="448" r:id="rId9"/>
    <p:sldId id="486" r:id="rId10"/>
    <p:sldId id="445" r:id="rId11"/>
    <p:sldId id="525" r:id="rId12"/>
    <p:sldId id="526" r:id="rId13"/>
    <p:sldId id="522" r:id="rId14"/>
    <p:sldId id="511" r:id="rId15"/>
    <p:sldId id="463" r:id="rId16"/>
    <p:sldId id="514" r:id="rId17"/>
    <p:sldId id="489" r:id="rId18"/>
    <p:sldId id="523" r:id="rId19"/>
    <p:sldId id="521" r:id="rId20"/>
    <p:sldId id="413" r:id="rId21"/>
    <p:sldId id="447" r:id="rId22"/>
    <p:sldId id="518" r:id="rId23"/>
    <p:sldId id="260" r:id="rId24"/>
    <p:sldId id="529" r:id="rId25"/>
    <p:sldId id="530" r:id="rId26"/>
    <p:sldId id="285" r:id="rId27"/>
    <p:sldId id="346" r:id="rId28"/>
    <p:sldId id="527"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13" autoAdjust="0"/>
    <p:restoredTop sz="76327"/>
  </p:normalViewPr>
  <p:slideViewPr>
    <p:cSldViewPr snapToObjects="1">
      <p:cViewPr varScale="1">
        <p:scale>
          <a:sx n="64" d="100"/>
          <a:sy n="64" d="100"/>
        </p:scale>
        <p:origin x="894" y="66"/>
      </p:cViewPr>
      <p:guideLst>
        <p:guide orient="horz" pos="2160"/>
        <p:guide pos="2880"/>
      </p:guideLst>
    </p:cSldViewPr>
  </p:slideViewPr>
  <p:notesTextViewPr>
    <p:cViewPr>
      <p:scale>
        <a:sx n="100" d="100"/>
        <a:sy n="100" d="100"/>
      </p:scale>
      <p:origin x="0" y="0"/>
    </p:cViewPr>
  </p:notesTextViewPr>
  <p:sorterViewPr>
    <p:cViewPr>
      <p:scale>
        <a:sx n="137" d="100"/>
        <a:sy n="137" d="100"/>
      </p:scale>
      <p:origin x="0" y="0"/>
    </p:cViewPr>
  </p:sorterViewPr>
  <p:notesViewPr>
    <p:cSldViewPr snapToObjects="1">
      <p:cViewPr varScale="1">
        <p:scale>
          <a:sx n="108" d="100"/>
          <a:sy n="108" d="100"/>
        </p:scale>
        <p:origin x="2144"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7D0553-217B-EA4E-A00D-35ED3D05A1B1}" type="datetimeFigureOut">
              <a:rPr lang="en-US" smtClean="0"/>
              <a:t>11/17/2023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95D4AF-76D9-954A-A6C2-1C82F0F8FB0A}" type="slidenum">
              <a:rPr lang="en-US" smtClean="0"/>
              <a:t>‹#›</a:t>
            </a:fld>
            <a:endParaRPr lang="en-US" dirty="0"/>
          </a:p>
        </p:txBody>
      </p:sp>
    </p:spTree>
    <p:extLst>
      <p:ext uri="{BB962C8B-B14F-4D97-AF65-F5344CB8AC3E}">
        <p14:creationId xmlns:p14="http://schemas.microsoft.com/office/powerpoint/2010/main" val="355218238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Surveys_of_scientists%27_views_on_climate_change" TargetMode="External"/><Relationship Id="rId7" Type="http://schemas.openxmlformats.org/officeDocument/2006/relationships/hyperlink" Target="https://en.wikipedia.org/wiki/Scientific_consensus_on_climate_change#cite_note-Myers_2021-4"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en.wikipedia.org/wiki/Scientific_consensus_on_climate_change#cite_note-EnvRschLtrs_20211019-3" TargetMode="External"/><Relationship Id="rId5" Type="http://schemas.openxmlformats.org/officeDocument/2006/relationships/hyperlink" Target="https://en.wikipedia.org/wiki/Scientific_consensus_on_climate_change#cite_note-Powell2019-2" TargetMode="External"/><Relationship Id="rId4" Type="http://schemas.openxmlformats.org/officeDocument/2006/relationships/hyperlink" Target="https://en.wikipedia.org/wiki/Scientific_consensus_on_climate_change#cite_note-Cook_2016-1"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30082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How many of you have ever had a dog?</a:t>
            </a:r>
          </a:p>
          <a:p>
            <a:endParaRPr lang="en-US" sz="1600" b="1" dirty="0"/>
          </a:p>
          <a:p>
            <a:r>
              <a:rPr lang="en-US" sz="1600" b="1" dirty="0"/>
              <a:t>Imagine taking a walk with a dog off leash. You may be headed in one direction, but the dog?  Erratic! Zig zags! Ahead one minute and behind the next. But the dog is still basically tracking "with" you.</a:t>
            </a:r>
          </a:p>
          <a:p>
            <a:endParaRPr lang="en-US" sz="1600" b="1" dirty="0"/>
          </a:p>
          <a:p>
            <a:r>
              <a:rPr lang="en-US" sz="1600" b="1" dirty="0"/>
              <a:t>Think of climate as the one who is on a steady course. The dog, however, is like weather! </a:t>
            </a:r>
          </a:p>
          <a:p>
            <a:endParaRPr lang="en-US" sz="1600" b="1" dirty="0"/>
          </a:p>
          <a:p>
            <a:r>
              <a:rPr lang="en-US" sz="1600" b="1" dirty="0"/>
              <a:t>Another way to think of the difference is that weather is short-term and climate, long-term. </a:t>
            </a:r>
            <a:endParaRPr lang="en-US" sz="1600" dirty="0"/>
          </a:p>
          <a:p>
            <a:endParaRPr lang="en-US" dirty="0"/>
          </a:p>
        </p:txBody>
      </p:sp>
      <p:sp>
        <p:nvSpPr>
          <p:cNvPr id="4" name="Slide Number Placeholder 3"/>
          <p:cNvSpPr>
            <a:spLocks noGrp="1"/>
          </p:cNvSpPr>
          <p:nvPr>
            <p:ph type="sldNum" sz="quarter" idx="5"/>
          </p:nvPr>
        </p:nvSpPr>
        <p:spPr/>
        <p:txBody>
          <a:bodyPr/>
          <a:lstStyle/>
          <a:p>
            <a:fld id="{7B95D4AF-76D9-954A-A6C2-1C82F0F8FB0A}" type="slidenum">
              <a:rPr lang="en-US" smtClean="0"/>
              <a:t>13</a:t>
            </a:fld>
            <a:endParaRPr lang="en-US" dirty="0"/>
          </a:p>
        </p:txBody>
      </p:sp>
    </p:spTree>
    <p:extLst>
      <p:ext uri="{BB962C8B-B14F-4D97-AF65-F5344CB8AC3E}">
        <p14:creationId xmlns:p14="http://schemas.microsoft.com/office/powerpoint/2010/main" val="3980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600" b="1" dirty="0"/>
              <a:t>You may have still have questions, but 11,000 scientists globally who study climate are in agreement.  </a:t>
            </a:r>
          </a:p>
          <a:p>
            <a:endParaRPr lang="en-US" dirty="0"/>
          </a:p>
          <a:p>
            <a:r>
              <a:rPr lang="en-US" b="1" dirty="0"/>
              <a:t>Wikipedia footnote: </a:t>
            </a:r>
            <a:r>
              <a:rPr lang="en-US" b="1" i="0" u="none" strike="noStrike" dirty="0">
                <a:solidFill>
                  <a:srgbClr val="3366CC"/>
                </a:solidFill>
                <a:effectLst/>
                <a:latin typeface="Arial" panose="020B0604020202020204" pitchFamily="34" charset="0"/>
                <a:hlinkClick r:id="rId3" tooltip="Surveys of scientists' views on climate change"/>
              </a:rPr>
              <a:t>Academic studies of scientific agreement on human-caused global warming</a:t>
            </a:r>
            <a:r>
              <a:rPr lang="en-US" b="1" i="0" dirty="0">
                <a:solidFill>
                  <a:srgbClr val="202122"/>
                </a:solidFill>
                <a:effectLst/>
                <a:latin typeface="Arial" panose="020B0604020202020204" pitchFamily="34" charset="0"/>
              </a:rPr>
              <a:t> among climate experts (2010–2015) reflect that the level of consensus correlates with expertise in climate science.</a:t>
            </a:r>
            <a:r>
              <a:rPr lang="en-US" b="1" i="0" u="none" strike="noStrike" baseline="30000" dirty="0">
                <a:solidFill>
                  <a:srgbClr val="3366CC"/>
                </a:solidFill>
                <a:effectLst/>
                <a:latin typeface="Arial" panose="020B0604020202020204" pitchFamily="34" charset="0"/>
                <a:hlinkClick r:id="rId4"/>
              </a:rPr>
              <a:t>[1]</a:t>
            </a:r>
            <a:r>
              <a:rPr lang="en-US" b="1" i="0" dirty="0">
                <a:solidFill>
                  <a:srgbClr val="202122"/>
                </a:solidFill>
                <a:effectLst/>
                <a:latin typeface="Arial" panose="020B0604020202020204" pitchFamily="34" charset="0"/>
              </a:rPr>
              <a:t> A 2019 study found scientific consensus to be at 100%,</a:t>
            </a:r>
            <a:r>
              <a:rPr lang="en-US" b="1" i="0" u="none" strike="noStrike" baseline="30000" dirty="0">
                <a:solidFill>
                  <a:srgbClr val="3366CC"/>
                </a:solidFill>
                <a:effectLst/>
                <a:latin typeface="Arial" panose="020B0604020202020204" pitchFamily="34" charset="0"/>
                <a:hlinkClick r:id="rId5"/>
              </a:rPr>
              <a:t>[2]</a:t>
            </a:r>
            <a:r>
              <a:rPr lang="en-US" b="1" i="0" dirty="0">
                <a:solidFill>
                  <a:srgbClr val="202122"/>
                </a:solidFill>
                <a:effectLst/>
                <a:latin typeface="Arial" panose="020B0604020202020204" pitchFamily="34" charset="0"/>
              </a:rPr>
              <a:t> and a 2021 study concluded that consensus exceeded 99%.</a:t>
            </a:r>
            <a:r>
              <a:rPr lang="en-US" b="1" i="0" u="none" strike="noStrike" baseline="30000" dirty="0">
                <a:solidFill>
                  <a:srgbClr val="3366CC"/>
                </a:solidFill>
                <a:effectLst/>
                <a:latin typeface="Arial" panose="020B0604020202020204" pitchFamily="34" charset="0"/>
                <a:hlinkClick r:id="rId6"/>
              </a:rPr>
              <a:t>[3]</a:t>
            </a:r>
            <a:r>
              <a:rPr lang="en-US" b="1" i="0" dirty="0">
                <a:solidFill>
                  <a:srgbClr val="202122"/>
                </a:solidFill>
                <a:effectLst/>
                <a:latin typeface="Arial" panose="020B0604020202020204" pitchFamily="34" charset="0"/>
              </a:rPr>
              <a:t> Another 2021 study found that 98.7% of climate experts indicated that the Earth is getting warmer mostly because of human activity.</a:t>
            </a:r>
            <a:r>
              <a:rPr lang="en-US" b="1" i="0" u="none" strike="noStrike" baseline="30000" dirty="0">
                <a:solidFill>
                  <a:srgbClr val="3366CC"/>
                </a:solidFill>
                <a:effectLst/>
                <a:latin typeface="Arial" panose="020B0604020202020204" pitchFamily="34" charset="0"/>
                <a:hlinkClick r:id="rId7"/>
              </a:rPr>
              <a:t>[4]</a:t>
            </a:r>
            <a:endParaRPr lang="en-US" b="1" i="0" u="none" strike="noStrike" baseline="30000" dirty="0">
              <a:solidFill>
                <a:srgbClr val="3366CC"/>
              </a:solidFill>
              <a:effectLst/>
              <a:latin typeface="Arial" panose="020B0604020202020204" pitchFamily="34" charset="0"/>
            </a:endParaRPr>
          </a:p>
          <a:p>
            <a:endParaRPr lang="en-US" b="0" i="0" u="none" strike="noStrike" baseline="30000" dirty="0">
              <a:solidFill>
                <a:srgbClr val="3366CC"/>
              </a:solidFill>
              <a:effectLst/>
              <a:latin typeface="Arial" panose="020B0604020202020204" pitchFamily="34" charset="0"/>
            </a:endParaRPr>
          </a:p>
          <a:p>
            <a:r>
              <a:rPr lang="en-US" sz="1400" b="0" i="0" u="none" strike="noStrike" baseline="0" dirty="0">
                <a:solidFill>
                  <a:srgbClr val="3366CC"/>
                </a:solidFill>
                <a:effectLst/>
                <a:latin typeface="Arial" panose="020B0604020202020204" pitchFamily="34" charset="0"/>
              </a:rPr>
              <a:t>(Slide updated November 2023)</a:t>
            </a:r>
            <a:endParaRPr lang="en-US" sz="1400" baseline="0" dirty="0"/>
          </a:p>
        </p:txBody>
      </p:sp>
      <p:sp>
        <p:nvSpPr>
          <p:cNvPr id="4" name="Slide Number Placeholder 3"/>
          <p:cNvSpPr>
            <a:spLocks noGrp="1"/>
          </p:cNvSpPr>
          <p:nvPr>
            <p:ph type="sldNum" sz="quarter" idx="5"/>
          </p:nvPr>
        </p:nvSpPr>
        <p:spPr/>
        <p:txBody>
          <a:bodyPr/>
          <a:lstStyle/>
          <a:p>
            <a:fld id="{7B95D4AF-76D9-954A-A6C2-1C82F0F8FB0A}" type="slidenum">
              <a:rPr lang="en-US" smtClean="0"/>
              <a:t>14</a:t>
            </a:fld>
            <a:endParaRPr lang="en-US" dirty="0"/>
          </a:p>
        </p:txBody>
      </p:sp>
    </p:spTree>
    <p:extLst>
      <p:ext uri="{BB962C8B-B14F-4D97-AF65-F5344CB8AC3E}">
        <p14:creationId xmlns:p14="http://schemas.microsoft.com/office/powerpoint/2010/main" val="3730341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Let’s unpack these terms: Think of a blanket at the outer edge of Earth’s atmosphere. Kind of like this covering over the greenhouse in this photo. The blanket is made up of what are called “Greenhouse Gases.” </a:t>
            </a:r>
            <a:r>
              <a:rPr lang="en-US" sz="1600" b="1" u="sng" dirty="0"/>
              <a:t>This name has </a:t>
            </a:r>
            <a:r>
              <a:rPr lang="en-US" sz="1600" b="1" i="1" u="sng" dirty="0"/>
              <a:t>NOTHING </a:t>
            </a:r>
            <a:r>
              <a:rPr lang="en-US" sz="1600" b="1" i="0" u="sng" dirty="0"/>
              <a:t>to do with actual greenhouses!</a:t>
            </a:r>
            <a:r>
              <a:rPr lang="en-US" sz="1600" b="1" i="0" dirty="0"/>
              <a:t> Greenhouses are good, their plants take in carbon dioxide and emit oxygen! </a:t>
            </a:r>
            <a:endParaRPr lang="en-US" sz="1600" b="1" dirty="0"/>
          </a:p>
          <a:p>
            <a:endParaRPr lang="en-US" sz="1600" b="1" dirty="0"/>
          </a:p>
          <a:p>
            <a:r>
              <a:rPr lang="en-US" sz="1600" b="1" dirty="0"/>
              <a:t>As in a greenhouse, they let solar heat in and hold some of it, making life on Earth possible by keeping the planet from freezing. </a:t>
            </a:r>
          </a:p>
          <a:p>
            <a:endParaRPr lang="en-US" sz="1600" b="1" dirty="0"/>
          </a:p>
          <a:p>
            <a:r>
              <a:rPr lang="en-US" sz="1600" b="1" dirty="0"/>
              <a:t>However, the GHGs also prevent heat from escaping from Earth. When the GHGs, like a blanket, become too heavy, the additional heat then bounces back and overheats the atmosphere and oceans, producing global warming, which then produces climate change.</a:t>
            </a:r>
          </a:p>
          <a:p>
            <a:endParaRPr lang="en-US" sz="1600" b="1" dirty="0"/>
          </a:p>
          <a:p>
            <a:r>
              <a:rPr lang="en-US" sz="1600" b="1" dirty="0"/>
              <a:t>Increased Greenhouse Gases lead to Global Warming, which leads to Climate Change.</a:t>
            </a:r>
          </a:p>
          <a:p>
            <a:endParaRPr lang="en-US" sz="1600" b="1" dirty="0"/>
          </a:p>
          <a:p>
            <a:r>
              <a:rPr lang="en-US" b="1" dirty="0"/>
              <a:t> </a:t>
            </a:r>
            <a:endParaRPr lang="en-US" dirty="0"/>
          </a:p>
          <a:p>
            <a:endParaRPr lang="en-US" dirty="0"/>
          </a:p>
        </p:txBody>
      </p:sp>
      <p:sp>
        <p:nvSpPr>
          <p:cNvPr id="4" name="Slide Number Placeholder 3"/>
          <p:cNvSpPr>
            <a:spLocks noGrp="1"/>
          </p:cNvSpPr>
          <p:nvPr>
            <p:ph type="sldNum" sz="quarter" idx="5"/>
          </p:nvPr>
        </p:nvSpPr>
        <p:spPr/>
        <p:txBody>
          <a:bodyPr/>
          <a:lstStyle/>
          <a:p>
            <a:fld id="{7B95D4AF-76D9-954A-A6C2-1C82F0F8FB0A}" type="slidenum">
              <a:rPr lang="en-US" smtClean="0"/>
              <a:t>15</a:t>
            </a:fld>
            <a:endParaRPr lang="en-US" dirty="0"/>
          </a:p>
        </p:txBody>
      </p:sp>
    </p:spTree>
    <p:extLst>
      <p:ext uri="{BB962C8B-B14F-4D97-AF65-F5344CB8AC3E}">
        <p14:creationId xmlns:p14="http://schemas.microsoft.com/office/powerpoint/2010/main" val="1646354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5 </a:t>
            </a:r>
            <a:r>
              <a:rPr lang="en-US" sz="1600" b="1" dirty="0" err="1"/>
              <a:t>compouds</a:t>
            </a:r>
            <a:r>
              <a:rPr lang="en-US" sz="1600" b="1" dirty="0"/>
              <a:t> make up GHG:  3 are significant but relatively small percentages. (Water vapor is a natural phenomenon that on its own is key to keeping our planet livable. Human contributions are: Nitrous Oxide, primarily from fertilizer, and the fluorinated gases found in our refrigerants. </a:t>
            </a:r>
          </a:p>
          <a:p>
            <a:endParaRPr lang="en-US" sz="1600" b="1" dirty="0"/>
          </a:p>
          <a:p>
            <a:r>
              <a:rPr lang="en-US" sz="1600" b="1" dirty="0"/>
              <a:t>The other 2 GHG are the most potent:</a:t>
            </a:r>
          </a:p>
          <a:p>
            <a:endParaRPr lang="en-US" sz="1600" dirty="0"/>
          </a:p>
          <a:p>
            <a:r>
              <a:rPr lang="en-US" sz="1600" b="1" dirty="0"/>
              <a:t>CO2, which comes from burning of fossil fuels—coal, oil, gas—for generating energy to power our homes, businesses, and vehicles. This element is the greatest contributor to GHG. Curbing our emissions is essential.  The largest sources of emissions are transportation, buildings, building materials like steel and concrete. </a:t>
            </a:r>
          </a:p>
          <a:p>
            <a:r>
              <a:rPr lang="en-US" sz="1600" b="1" dirty="0"/>
              <a:t> With the decrease of cars and trucks on the roads during the COVID-19 worldwide shutdown, CO2 emissions dropped significantly, giving us a glimpse of what we have been missing and the hope that we can make necessary changes. </a:t>
            </a:r>
            <a:endParaRPr lang="en-US" sz="1600" dirty="0"/>
          </a:p>
        </p:txBody>
      </p:sp>
      <p:sp>
        <p:nvSpPr>
          <p:cNvPr id="4" name="Slide Number Placeholder 3"/>
          <p:cNvSpPr>
            <a:spLocks noGrp="1"/>
          </p:cNvSpPr>
          <p:nvPr>
            <p:ph type="sldNum" sz="quarter" idx="5"/>
          </p:nvPr>
        </p:nvSpPr>
        <p:spPr/>
        <p:txBody>
          <a:bodyPr/>
          <a:lstStyle/>
          <a:p>
            <a:fld id="{7B95D4AF-76D9-954A-A6C2-1C82F0F8FB0A}" type="slidenum">
              <a:rPr lang="en-US" smtClean="0"/>
              <a:t>16</a:t>
            </a:fld>
            <a:endParaRPr lang="en-US" dirty="0"/>
          </a:p>
        </p:txBody>
      </p:sp>
    </p:spTree>
    <p:extLst>
      <p:ext uri="{BB962C8B-B14F-4D97-AF65-F5344CB8AC3E}">
        <p14:creationId xmlns:p14="http://schemas.microsoft.com/office/powerpoint/2010/main" val="3067150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The other major contributor is Methane, which is less in volume and, although it doesn’t linger as long in the atmosphere, it is much more potent molecule for molecule than CO2. Natural gas is a mix of methane with a few other hydrocarbons. Methane – that is, natural gas – escapes from oil and gas operations during fracking, pipelines, and transport.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The other sources of methane are landfills (especially food waste) and livestock (beef, especially). So, what you throw away and what you eat matters.</a:t>
            </a:r>
            <a:endParaRPr lang="en-US" dirty="0"/>
          </a:p>
          <a:p>
            <a:endParaRPr lang="en-US" dirty="0"/>
          </a:p>
        </p:txBody>
      </p:sp>
      <p:sp>
        <p:nvSpPr>
          <p:cNvPr id="4" name="Slide Number Placeholder 3"/>
          <p:cNvSpPr>
            <a:spLocks noGrp="1"/>
          </p:cNvSpPr>
          <p:nvPr>
            <p:ph type="sldNum" sz="quarter" idx="5"/>
          </p:nvPr>
        </p:nvSpPr>
        <p:spPr/>
        <p:txBody>
          <a:bodyPr/>
          <a:lstStyle/>
          <a:p>
            <a:fld id="{7B95D4AF-76D9-954A-A6C2-1C82F0F8FB0A}" type="slidenum">
              <a:rPr lang="en-US" smtClean="0"/>
              <a:t>17</a:t>
            </a:fld>
            <a:endParaRPr lang="en-US" dirty="0"/>
          </a:p>
        </p:txBody>
      </p:sp>
    </p:spTree>
    <p:extLst>
      <p:ext uri="{BB962C8B-B14F-4D97-AF65-F5344CB8AC3E}">
        <p14:creationId xmlns:p14="http://schemas.microsoft.com/office/powerpoint/2010/main" val="2611223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BECAUSE THE GRAPH MAY BE HARD TO READ, TALK ABOUT THE ELEMENTS THERE—MILLENIA, CO2</a:t>
            </a:r>
          </a:p>
          <a:p>
            <a:endParaRPr lang="en-US" b="1" dirty="0"/>
          </a:p>
          <a:p>
            <a:r>
              <a:rPr lang="en-US" b="1" dirty="0"/>
              <a:t>NASA’s research shows the dramatic increase in GHGs in general—and of CO2 in particular— in the last 70 years.</a:t>
            </a:r>
          </a:p>
          <a:p>
            <a:endParaRPr lang="en-US" b="1" dirty="0"/>
          </a:p>
          <a:p>
            <a:r>
              <a:rPr lang="en-US" b="1" dirty="0"/>
              <a:t>And the upward trajectory is increasing at a much faster pace, which is cause for increasing alarm.</a:t>
            </a:r>
            <a:r>
              <a:rPr lang="en-US" dirty="0"/>
              <a:t> </a:t>
            </a:r>
          </a:p>
          <a:p>
            <a:endParaRPr lang="en-US" dirty="0"/>
          </a:p>
          <a:p>
            <a:r>
              <a:rPr lang="en-US" b="0" dirty="0"/>
              <a:t>(Slide updated November 2023.)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B95D4AF-76D9-954A-A6C2-1C82F0F8FB0A}" type="slidenum">
              <a:rPr lang="en-US" smtClean="0"/>
              <a:t>18</a:t>
            </a:fld>
            <a:endParaRPr lang="en-US" dirty="0"/>
          </a:p>
        </p:txBody>
      </p:sp>
    </p:spTree>
    <p:extLst>
      <p:ext uri="{BB962C8B-B14F-4D97-AF65-F5344CB8AC3E}">
        <p14:creationId xmlns:p14="http://schemas.microsoft.com/office/powerpoint/2010/main" val="2681228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We’ve already seen some of the consequences of global warming in the natural disasters and biodiversity losses, but climate change will also produce </a:t>
            </a:r>
            <a:r>
              <a:rPr lang="en-US" sz="1600" b="1" dirty="0">
                <a:solidFill>
                  <a:srgbClr val="C00000"/>
                </a:solidFill>
              </a:rPr>
              <a:t>societal change </a:t>
            </a:r>
            <a:r>
              <a:rPr lang="en-US" sz="1600" b="1" dirty="0"/>
              <a:t>that isn’t pretty!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p>
          <a:p>
            <a:r>
              <a:rPr lang="en-US" sz="1600" b="1" dirty="0"/>
              <a:t>The erratic weather with flooding and drought and higher temperatures interfere with being able to grow food. </a:t>
            </a:r>
          </a:p>
          <a:p>
            <a:endParaRPr lang="en-US" sz="1600" b="1" dirty="0"/>
          </a:p>
        </p:txBody>
      </p:sp>
      <p:sp>
        <p:nvSpPr>
          <p:cNvPr id="4" name="Slide Number Placeholder 3"/>
          <p:cNvSpPr>
            <a:spLocks noGrp="1"/>
          </p:cNvSpPr>
          <p:nvPr>
            <p:ph type="sldNum" sz="quarter" idx="5"/>
          </p:nvPr>
        </p:nvSpPr>
        <p:spPr/>
        <p:txBody>
          <a:bodyPr/>
          <a:lstStyle/>
          <a:p>
            <a:fld id="{7B95D4AF-76D9-954A-A6C2-1C82F0F8FB0A}" type="slidenum">
              <a:rPr lang="en-US" smtClean="0"/>
              <a:t>19</a:t>
            </a:fld>
            <a:endParaRPr lang="en-US" dirty="0"/>
          </a:p>
        </p:txBody>
      </p:sp>
    </p:spTree>
    <p:extLst>
      <p:ext uri="{BB962C8B-B14F-4D97-AF65-F5344CB8AC3E}">
        <p14:creationId xmlns:p14="http://schemas.microsoft.com/office/powerpoint/2010/main" val="1309030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Especially in developing countries, people who can no longer feed their families with their own farms or village cooperatives will suffer severe food shortages, malnutrition, and disease.</a:t>
            </a:r>
          </a:p>
          <a:p>
            <a:endParaRPr lang="en-US" sz="1600" b="1" dirty="0"/>
          </a:p>
          <a:p>
            <a:r>
              <a:rPr lang="en-US" sz="1600" b="1" dirty="0"/>
              <a:t>It gets worse.</a:t>
            </a:r>
            <a:endParaRPr lang="en-US" sz="1600" dirty="0"/>
          </a:p>
        </p:txBody>
      </p:sp>
      <p:sp>
        <p:nvSpPr>
          <p:cNvPr id="4" name="Slide Number Placeholder 3"/>
          <p:cNvSpPr>
            <a:spLocks noGrp="1"/>
          </p:cNvSpPr>
          <p:nvPr>
            <p:ph type="sldNum" sz="quarter" idx="5"/>
          </p:nvPr>
        </p:nvSpPr>
        <p:spPr/>
        <p:txBody>
          <a:bodyPr/>
          <a:lstStyle/>
          <a:p>
            <a:fld id="{7B95D4AF-76D9-954A-A6C2-1C82F0F8FB0A}" type="slidenum">
              <a:rPr lang="en-US" smtClean="0"/>
              <a:t>20</a:t>
            </a:fld>
            <a:endParaRPr lang="en-US" dirty="0"/>
          </a:p>
        </p:txBody>
      </p:sp>
    </p:spTree>
    <p:extLst>
      <p:ext uri="{BB962C8B-B14F-4D97-AF65-F5344CB8AC3E}">
        <p14:creationId xmlns:p14="http://schemas.microsoft.com/office/powerpoint/2010/main" val="16307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These "food refugees" then begin to migrate. But people in other places that have more resources will be hoarding, trying to keep their own families fed. You can see the trajectory. It’s already begun. Corruption and violence will rise. </a:t>
            </a:r>
            <a:endParaRPr lang="en-US" sz="1200" dirty="0"/>
          </a:p>
          <a:p>
            <a:r>
              <a:rPr lang="en-US" sz="1200" b="1" dirty="0"/>
              <a:t> </a:t>
            </a:r>
            <a:endParaRPr lang="en-US" sz="1200" dirty="0"/>
          </a:p>
          <a:p>
            <a:r>
              <a:rPr lang="en-US" sz="1200" b="1" dirty="0"/>
              <a:t>You may have heard the statement that Global Warming poses an existential threat to civilization. The very existence of life as we know it will be adversely affe</a:t>
            </a:r>
            <a:r>
              <a:rPr lang="en-US" b="1" dirty="0"/>
              <a:t>cted.</a:t>
            </a:r>
            <a:endParaRPr lang="en-US" dirty="0"/>
          </a:p>
          <a:p>
            <a:endParaRPr lang="en-US" dirty="0"/>
          </a:p>
        </p:txBody>
      </p:sp>
      <p:sp>
        <p:nvSpPr>
          <p:cNvPr id="4" name="Slide Number Placeholder 3"/>
          <p:cNvSpPr>
            <a:spLocks noGrp="1"/>
          </p:cNvSpPr>
          <p:nvPr>
            <p:ph type="sldNum" sz="quarter" idx="5"/>
          </p:nvPr>
        </p:nvSpPr>
        <p:spPr/>
        <p:txBody>
          <a:bodyPr/>
          <a:lstStyle/>
          <a:p>
            <a:fld id="{7B95D4AF-76D9-954A-A6C2-1C82F0F8FB0A}" type="slidenum">
              <a:rPr lang="en-US" smtClean="0"/>
              <a:t>21</a:t>
            </a:fld>
            <a:endParaRPr lang="en-US" dirty="0"/>
          </a:p>
        </p:txBody>
      </p:sp>
    </p:spTree>
    <p:extLst>
      <p:ext uri="{BB962C8B-B14F-4D97-AF65-F5344CB8AC3E}">
        <p14:creationId xmlns:p14="http://schemas.microsoft.com/office/powerpoint/2010/main" val="1812290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Imagine you are preparing for a hot soak in the bathtub after a long week, only to have forgotten that the water is running. You enter your bathroom and see this! What action do you take?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 best first action is to turn off the faucets. Stop the water. Then the cleanup with mops or towels can begin. Depending, drywall might have to be replaced.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Imagine using towels or ripping out drywall as a first action. How much good would that do? This is the circumstance we have in our atmosphere. An emergency caused by too much CO2. Our metaphorical bathtub is overflowing.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 first and required emergency action is to stop putting carbon dioxide into the atmosphere. There is no alternative. Less CO2 is the answer. Stop burning fossil fuel is the answer. That is the major driver of global warming and the consequences, which are untenable.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You and I can get out our spoons and bail water, but we still need the bigger action of turning off the water! Who can do that? </a:t>
            </a:r>
          </a:p>
          <a:p>
            <a:endParaRPr lang="en-US" dirty="0"/>
          </a:p>
        </p:txBody>
      </p:sp>
      <p:sp>
        <p:nvSpPr>
          <p:cNvPr id="4" name="Slide Number Placeholder 3"/>
          <p:cNvSpPr>
            <a:spLocks noGrp="1"/>
          </p:cNvSpPr>
          <p:nvPr>
            <p:ph type="sldNum" sz="quarter" idx="5"/>
          </p:nvPr>
        </p:nvSpPr>
        <p:spPr/>
        <p:txBody>
          <a:bodyPr/>
          <a:lstStyle/>
          <a:p>
            <a:fld id="{7B95D4AF-76D9-954A-A6C2-1C82F0F8FB0A}" type="slidenum">
              <a:rPr lang="en-US" smtClean="0"/>
              <a:t>22</a:t>
            </a:fld>
            <a:endParaRPr lang="en-US" dirty="0"/>
          </a:p>
        </p:txBody>
      </p:sp>
    </p:spTree>
    <p:extLst>
      <p:ext uri="{BB962C8B-B14F-4D97-AF65-F5344CB8AC3E}">
        <p14:creationId xmlns:p14="http://schemas.microsoft.com/office/powerpoint/2010/main" val="3970596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Breakout discussion – give one of these texts to each group. </a:t>
            </a:r>
          </a:p>
          <a:p>
            <a:r>
              <a:rPr lang="en-US" dirty="0"/>
              <a:t>After a few minutes’ group discussion, invite the question – what’s the implication of these texts for our </a:t>
            </a:r>
            <a:r>
              <a:rPr lang="en-US" i="1" dirty="0"/>
              <a:t>Next </a:t>
            </a:r>
            <a:r>
              <a:rPr lang="en-US" i="0" dirty="0"/>
              <a:t>actions?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810613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Notice the growth of wind electric generation, and both utility scale and small scale solar from 2010 to 2021! Notice that hydro power isn’t growing – for one thing, U.S.   Hydro is pretty much maxed out and with climate change and drought, reservoirs are dropping. The geothermal on this chart is high-temperature, electricity generation – most geothermal energy is used with heat pumps for space heating. </a:t>
            </a:r>
          </a:p>
          <a:p>
            <a:endParaRPr lang="en-US" dirty="0"/>
          </a:p>
          <a:p>
            <a:r>
              <a:rPr lang="en-US" dirty="0"/>
              <a:t>(Slide updated November 2023)</a:t>
            </a:r>
          </a:p>
          <a:p>
            <a:endParaRPr lang="en-US" dirty="0"/>
          </a:p>
          <a:p>
            <a:endParaRPr lang="en-US" dirty="0"/>
          </a:p>
        </p:txBody>
      </p:sp>
      <p:sp>
        <p:nvSpPr>
          <p:cNvPr id="4" name="Slide Number Placeholder 3"/>
          <p:cNvSpPr>
            <a:spLocks noGrp="1"/>
          </p:cNvSpPr>
          <p:nvPr>
            <p:ph type="sldNum" sz="quarter" idx="5"/>
          </p:nvPr>
        </p:nvSpPr>
        <p:spPr/>
        <p:txBody>
          <a:bodyPr/>
          <a:lstStyle/>
          <a:p>
            <a:fld id="{7B95D4AF-76D9-954A-A6C2-1C82F0F8FB0A}" type="slidenum">
              <a:rPr lang="en-US" smtClean="0"/>
              <a:t>23</a:t>
            </a:fld>
            <a:endParaRPr lang="en-US" dirty="0"/>
          </a:p>
        </p:txBody>
      </p:sp>
    </p:spTree>
    <p:extLst>
      <p:ext uri="{BB962C8B-B14F-4D97-AF65-F5344CB8AC3E}">
        <p14:creationId xmlns:p14="http://schemas.microsoft.com/office/powerpoint/2010/main" val="245375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 a “rule of thumb,” a price of 15 cents per kilowatt-hour from the utility is the point at which rooftop solar makes sense purely on a financial basis. And utility rates never go down, only up! Notice: Illinois’ average rate is now over the 15-cent mark, and rates have risen 27 percent in only 7 years – 2015 to 2022! </a:t>
            </a:r>
          </a:p>
          <a:p>
            <a:endParaRPr lang="en-US" b="1" dirty="0"/>
          </a:p>
          <a:p>
            <a:r>
              <a:rPr lang="en-US" b="1" dirty="0"/>
              <a:t>Of course, for communities of faith, finances aren’t the only motive. The time has passed for worrying only about “payback time” – it’s now a missional imperative that we all put our hands to turning off the faucet of carbon emissions. </a:t>
            </a:r>
          </a:p>
        </p:txBody>
      </p:sp>
      <p:sp>
        <p:nvSpPr>
          <p:cNvPr id="4" name="Slide Number Placeholder 3"/>
          <p:cNvSpPr>
            <a:spLocks noGrp="1"/>
          </p:cNvSpPr>
          <p:nvPr>
            <p:ph type="sldNum" sz="quarter" idx="5"/>
          </p:nvPr>
        </p:nvSpPr>
        <p:spPr/>
        <p:txBody>
          <a:bodyPr/>
          <a:lstStyle/>
          <a:p>
            <a:fld id="{7B95D4AF-76D9-954A-A6C2-1C82F0F8FB0A}" type="slidenum">
              <a:rPr lang="en-US" smtClean="0"/>
              <a:t>24</a:t>
            </a:fld>
            <a:endParaRPr lang="en-US" dirty="0"/>
          </a:p>
        </p:txBody>
      </p:sp>
    </p:spTree>
    <p:extLst>
      <p:ext uri="{BB962C8B-B14F-4D97-AF65-F5344CB8AC3E}">
        <p14:creationId xmlns:p14="http://schemas.microsoft.com/office/powerpoint/2010/main" val="1513637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turn off the increasing flow of greenhouse gases and the devastating consequences of the subsequent climate change, we need action from the government and from corporations at the international, national, and local levels. </a:t>
            </a:r>
          </a:p>
          <a:p>
            <a:endParaRPr lang="en-US" b="1" dirty="0"/>
          </a:p>
          <a:p>
            <a:r>
              <a:rPr lang="en-US" b="1" dirty="0"/>
              <a:t>But in order to bring about that change, people—lots and lots of people—must speak up or we face business as usual with the tap still on and the tub overflowing.</a:t>
            </a:r>
          </a:p>
          <a:p>
            <a:endParaRPr lang="en-US" b="1" dirty="0"/>
          </a:p>
          <a:p>
            <a:r>
              <a:rPr lang="en-US" b="1" dirty="0"/>
              <a:t>What we must do is called advocacy—writing, calling, signing petitions, protesting, showing up, voting, boycotting, using our economic power, making our voices heard. In other words, standing up for what is right for all in every way we can, especially by joining with others. That’s what prophets do.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 the second largest Protestant Denomination, the UMC ought to do its part. </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CCD043-C405-4590-9DF1-4717A0CD7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723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mn-lt"/>
                <a:ea typeface="+mn-ea"/>
                <a:cs typeface="+mn-cs"/>
              </a:rPr>
              <a:t>The Book of Amos is a ferocious critique of injustice, economic inequality and pious hypocrisy.  Amos, the Old Testament Prophet, had a vision from the Lord. He saw the Lord standing next to a wall holding a plumb line. The Lord said, “……I am setting a plumb line among my people Israel; I will spare them no longer…  The sanctuaries of Israel will be ruined…”. Amos spoke God’s warning to Israel. King Jeroboam, on advice from his priest, kicked Amos out of Israel. Not long after, Israel was overrun by the Assyrians.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b="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mn-lt"/>
                <a:ea typeface="+mn-ea"/>
                <a:cs typeface="+mn-cs"/>
              </a:rPr>
              <a:t>Today, passionate people are speaking up. Scientists and young people are among today’s prophets who see a new plumb line pointing to the need to address climate change now to save a livable earth. We need to understand these issues and act toward getting enough leaders in our government, unlike Jeroboam, who will pass policies that heal the land. </a:t>
            </a:r>
          </a:p>
          <a:p>
            <a:endParaRPr lang="en-US" sz="1600" b="1" dirty="0"/>
          </a:p>
          <a:p>
            <a:r>
              <a:rPr lang="en-US" sz="1600" b="1" kern="1200" dirty="0">
                <a:solidFill>
                  <a:schemeClr val="tx1"/>
                </a:solidFill>
                <a:effectLst/>
                <a:latin typeface="+mn-lt"/>
                <a:ea typeface="+mn-ea"/>
                <a:cs typeface="+mn-cs"/>
              </a:rPr>
              <a:t>This “vision” calls us as United Methodists to speak up too! To love God’s people and God’s planet, we need to accept our role as prophets, as well as stewards, and make our voices heard! </a:t>
            </a:r>
            <a:endParaRPr lang="en-US" sz="1600" b="1" dirty="0"/>
          </a:p>
        </p:txBody>
      </p:sp>
      <p:sp>
        <p:nvSpPr>
          <p:cNvPr id="4" name="Slide Number Placeholder 3"/>
          <p:cNvSpPr>
            <a:spLocks noGrp="1"/>
          </p:cNvSpPr>
          <p:nvPr>
            <p:ph type="sldNum" sz="quarter" idx="5"/>
          </p:nvPr>
        </p:nvSpPr>
        <p:spPr/>
        <p:txBody>
          <a:bodyPr/>
          <a:lstStyle/>
          <a:p>
            <a:fld id="{7B95D4AF-76D9-954A-A6C2-1C82F0F8FB0A}" type="slidenum">
              <a:rPr lang="en-US" smtClean="0"/>
              <a:t>26</a:t>
            </a:fld>
            <a:endParaRPr lang="en-US" dirty="0"/>
          </a:p>
        </p:txBody>
      </p:sp>
    </p:spTree>
    <p:extLst>
      <p:ext uri="{BB962C8B-B14F-4D97-AF65-F5344CB8AC3E}">
        <p14:creationId xmlns:p14="http://schemas.microsoft.com/office/powerpoint/2010/main" val="1124448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focus of this presentation is to clarify the terminology, the science, and the consequences related to climate change. </a:t>
            </a:r>
          </a:p>
        </p:txBody>
      </p:sp>
      <p:sp>
        <p:nvSpPr>
          <p:cNvPr id="4" name="Slide Number Placeholder 3"/>
          <p:cNvSpPr>
            <a:spLocks noGrp="1"/>
          </p:cNvSpPr>
          <p:nvPr>
            <p:ph type="sldNum" sz="quarter" idx="5"/>
          </p:nvPr>
        </p:nvSpPr>
        <p:spPr/>
        <p:txBody>
          <a:bodyPr/>
          <a:lstStyle/>
          <a:p>
            <a:fld id="{7B95D4AF-76D9-954A-A6C2-1C82F0F8FB0A}" type="slidenum">
              <a:rPr lang="en-US" smtClean="0"/>
              <a:t>6</a:t>
            </a:fld>
            <a:endParaRPr lang="en-US" dirty="0"/>
          </a:p>
        </p:txBody>
      </p:sp>
    </p:spTree>
    <p:extLst>
      <p:ext uri="{BB962C8B-B14F-4D97-AF65-F5344CB8AC3E}">
        <p14:creationId xmlns:p14="http://schemas.microsoft.com/office/powerpoint/2010/main" val="3179393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You have seen the news—wildfires, glaciers melting, sea level rising …</a:t>
            </a:r>
            <a:endParaRPr lang="en-US" sz="1600" dirty="0"/>
          </a:p>
        </p:txBody>
      </p:sp>
      <p:sp>
        <p:nvSpPr>
          <p:cNvPr id="4" name="Slide Number Placeholder 3"/>
          <p:cNvSpPr>
            <a:spLocks noGrp="1"/>
          </p:cNvSpPr>
          <p:nvPr>
            <p:ph type="sldNum" sz="quarter" idx="5"/>
          </p:nvPr>
        </p:nvSpPr>
        <p:spPr/>
        <p:txBody>
          <a:bodyPr/>
          <a:lstStyle/>
          <a:p>
            <a:fld id="{7B95D4AF-76D9-954A-A6C2-1C82F0F8FB0A}" type="slidenum">
              <a:rPr lang="en-US" smtClean="0"/>
              <a:t>7</a:t>
            </a:fld>
            <a:endParaRPr lang="en-US" dirty="0"/>
          </a:p>
        </p:txBody>
      </p:sp>
    </p:spTree>
    <p:extLst>
      <p:ext uri="{BB962C8B-B14F-4D97-AF65-F5344CB8AC3E}">
        <p14:creationId xmlns:p14="http://schemas.microsoft.com/office/powerpoint/2010/main" val="1030059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intensified storms, drought  and desertification, </a:t>
            </a:r>
            <a:endParaRPr lang="en-US" sz="1600" dirty="0"/>
          </a:p>
        </p:txBody>
      </p:sp>
      <p:sp>
        <p:nvSpPr>
          <p:cNvPr id="4" name="Slide Number Placeholder 3"/>
          <p:cNvSpPr>
            <a:spLocks noGrp="1"/>
          </p:cNvSpPr>
          <p:nvPr>
            <p:ph type="sldNum" sz="quarter" idx="5"/>
          </p:nvPr>
        </p:nvSpPr>
        <p:spPr/>
        <p:txBody>
          <a:bodyPr/>
          <a:lstStyle/>
          <a:p>
            <a:fld id="{7B95D4AF-76D9-954A-A6C2-1C82F0F8FB0A}" type="slidenum">
              <a:rPr lang="en-US" smtClean="0"/>
              <a:t>8</a:t>
            </a:fld>
            <a:endParaRPr lang="en-US" dirty="0"/>
          </a:p>
        </p:txBody>
      </p:sp>
    </p:spTree>
    <p:extLst>
      <p:ext uri="{BB962C8B-B14F-4D97-AF65-F5344CB8AC3E}">
        <p14:creationId xmlns:p14="http://schemas.microsoft.com/office/powerpoint/2010/main" val="3527759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flooding that inundates property, causing economic loss and loss of life, flooding that delays or damages the planting of crops</a:t>
            </a:r>
            <a:endParaRPr lang="en-US" dirty="0"/>
          </a:p>
        </p:txBody>
      </p:sp>
      <p:sp>
        <p:nvSpPr>
          <p:cNvPr id="4" name="Slide Number Placeholder 3"/>
          <p:cNvSpPr>
            <a:spLocks noGrp="1"/>
          </p:cNvSpPr>
          <p:nvPr>
            <p:ph type="sldNum" sz="quarter" idx="5"/>
          </p:nvPr>
        </p:nvSpPr>
        <p:spPr/>
        <p:txBody>
          <a:bodyPr/>
          <a:lstStyle/>
          <a:p>
            <a:fld id="{7B95D4AF-76D9-954A-A6C2-1C82F0F8FB0A}" type="slidenum">
              <a:rPr lang="en-US" smtClean="0"/>
              <a:t>9</a:t>
            </a:fld>
            <a:endParaRPr lang="en-US" dirty="0"/>
          </a:p>
        </p:txBody>
      </p:sp>
    </p:spTree>
    <p:extLst>
      <p:ext uri="{BB962C8B-B14F-4D97-AF65-F5344CB8AC3E}">
        <p14:creationId xmlns:p14="http://schemas.microsoft.com/office/powerpoint/2010/main" val="1214522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Even the spread of new diseases</a:t>
            </a:r>
          </a:p>
        </p:txBody>
      </p:sp>
      <p:sp>
        <p:nvSpPr>
          <p:cNvPr id="4" name="Slide Number Placeholder 3"/>
          <p:cNvSpPr>
            <a:spLocks noGrp="1"/>
          </p:cNvSpPr>
          <p:nvPr>
            <p:ph type="sldNum" sz="quarter" idx="5"/>
          </p:nvPr>
        </p:nvSpPr>
        <p:spPr/>
        <p:txBody>
          <a:bodyPr/>
          <a:lstStyle/>
          <a:p>
            <a:fld id="{7B95D4AF-76D9-954A-A6C2-1C82F0F8FB0A}" type="slidenum">
              <a:rPr lang="en-US" smtClean="0"/>
              <a:t>10</a:t>
            </a:fld>
            <a:endParaRPr lang="en-US" dirty="0"/>
          </a:p>
        </p:txBody>
      </p:sp>
    </p:spTree>
    <p:extLst>
      <p:ext uri="{BB962C8B-B14F-4D97-AF65-F5344CB8AC3E}">
        <p14:creationId xmlns:p14="http://schemas.microsoft.com/office/powerpoint/2010/main" val="737977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global climate is definitely warming. The zero line here is the global average surface temperature for the whole 20</a:t>
            </a:r>
            <a:r>
              <a:rPr lang="en-US" b="1" baseline="30000" dirty="0"/>
              <a:t>th</a:t>
            </a:r>
            <a:r>
              <a:rPr lang="en-US" b="1" dirty="0"/>
              <a:t> Century, 1901-2000. Now, looking at those final eight years on the right…</a:t>
            </a:r>
          </a:p>
        </p:txBody>
      </p:sp>
      <p:sp>
        <p:nvSpPr>
          <p:cNvPr id="4" name="Slide Number Placeholder 3"/>
          <p:cNvSpPr>
            <a:spLocks noGrp="1"/>
          </p:cNvSpPr>
          <p:nvPr>
            <p:ph type="sldNum" sz="quarter" idx="5"/>
          </p:nvPr>
        </p:nvSpPr>
        <p:spPr/>
        <p:txBody>
          <a:bodyPr/>
          <a:lstStyle/>
          <a:p>
            <a:fld id="{7B95D4AF-76D9-954A-A6C2-1C82F0F8FB0A}" type="slidenum">
              <a:rPr lang="en-US" smtClean="0"/>
              <a:t>11</a:t>
            </a:fld>
            <a:endParaRPr lang="en-US" dirty="0"/>
          </a:p>
        </p:txBody>
      </p:sp>
    </p:spTree>
    <p:extLst>
      <p:ext uri="{BB962C8B-B14F-4D97-AF65-F5344CB8AC3E}">
        <p14:creationId xmlns:p14="http://schemas.microsoft.com/office/powerpoint/2010/main" val="527415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We’ve experienced the 8 hottest years on record in the past 8 years.</a:t>
            </a:r>
          </a:p>
          <a:p>
            <a:endParaRPr lang="en-US" b="1" dirty="0"/>
          </a:p>
          <a:p>
            <a:r>
              <a:rPr lang="en-US" b="1" dirty="0"/>
              <a:t>You’ve heard all these things attributed to climate change or global warming, but what is that? And how can that be when we still have snow and cold weather?</a:t>
            </a:r>
            <a:endParaRPr lang="en-US" dirty="0"/>
          </a:p>
          <a:p>
            <a:endParaRPr lang="en-US" b="1" dirty="0"/>
          </a:p>
          <a:p>
            <a:r>
              <a:rPr lang="en-US" b="1" dirty="0"/>
              <a:t>So, let's look at the differences between climate and weather.</a:t>
            </a:r>
          </a:p>
        </p:txBody>
      </p:sp>
      <p:sp>
        <p:nvSpPr>
          <p:cNvPr id="4" name="Slide Number Placeholder 3"/>
          <p:cNvSpPr>
            <a:spLocks noGrp="1"/>
          </p:cNvSpPr>
          <p:nvPr>
            <p:ph type="sldNum" sz="quarter" idx="5"/>
          </p:nvPr>
        </p:nvSpPr>
        <p:spPr/>
        <p:txBody>
          <a:bodyPr/>
          <a:lstStyle/>
          <a:p>
            <a:fld id="{7B95D4AF-76D9-954A-A6C2-1C82F0F8FB0A}" type="slidenum">
              <a:rPr lang="en-US" smtClean="0"/>
              <a:t>12</a:t>
            </a:fld>
            <a:endParaRPr lang="en-US" dirty="0"/>
          </a:p>
        </p:txBody>
      </p:sp>
    </p:spTree>
    <p:extLst>
      <p:ext uri="{BB962C8B-B14F-4D97-AF65-F5344CB8AC3E}">
        <p14:creationId xmlns:p14="http://schemas.microsoft.com/office/powerpoint/2010/main" val="4013351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gif"/><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6FA35A-5DC3-D340-A379-9ADC88998E9F}" type="datetimeFigureOut">
              <a:rPr lang="en-US" smtClean="0"/>
              <a:t>11/17/2023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05F59-F7C1-BF41-BB41-CD865D6C8872}" type="slidenum">
              <a:rPr lang="en-US" smtClean="0"/>
              <a:t>‹#›</a:t>
            </a:fld>
            <a:endParaRPr lang="en-US" dirty="0"/>
          </a:p>
        </p:txBody>
      </p:sp>
    </p:spTree>
    <p:extLst>
      <p:ext uri="{BB962C8B-B14F-4D97-AF65-F5344CB8AC3E}">
        <p14:creationId xmlns:p14="http://schemas.microsoft.com/office/powerpoint/2010/main" val="32967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6FA35A-5DC3-D340-A379-9ADC88998E9F}" type="datetimeFigureOut">
              <a:rPr lang="en-US" smtClean="0"/>
              <a:t>11/17/2023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05F59-F7C1-BF41-BB41-CD865D6C8872}" type="slidenum">
              <a:rPr lang="en-US" smtClean="0"/>
              <a:t>‹#›</a:t>
            </a:fld>
            <a:endParaRPr lang="en-US" dirty="0"/>
          </a:p>
        </p:txBody>
      </p:sp>
    </p:spTree>
    <p:extLst>
      <p:ext uri="{BB962C8B-B14F-4D97-AF65-F5344CB8AC3E}">
        <p14:creationId xmlns:p14="http://schemas.microsoft.com/office/powerpoint/2010/main" val="424951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6FA35A-5DC3-D340-A379-9ADC88998E9F}" type="datetimeFigureOut">
              <a:rPr lang="en-US" smtClean="0"/>
              <a:t>11/17/2023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05F59-F7C1-BF41-BB41-CD865D6C8872}" type="slidenum">
              <a:rPr lang="en-US" smtClean="0"/>
              <a:t>‹#›</a:t>
            </a:fld>
            <a:endParaRPr lang="en-US" dirty="0"/>
          </a:p>
        </p:txBody>
      </p:sp>
    </p:spTree>
    <p:extLst>
      <p:ext uri="{BB962C8B-B14F-4D97-AF65-F5344CB8AC3E}">
        <p14:creationId xmlns:p14="http://schemas.microsoft.com/office/powerpoint/2010/main" val="4272417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Rectangle 8"/>
          <p:cNvSpPr/>
          <p:nvPr/>
        </p:nvSpPr>
        <p:spPr>
          <a:xfrm>
            <a:off x="1176673" y="0"/>
            <a:ext cx="37719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2" name="Title 1"/>
          <p:cNvSpPr>
            <a:spLocks noGrp="1"/>
          </p:cNvSpPr>
          <p:nvPr>
            <p:ph type="ctrTitle"/>
          </p:nvPr>
        </p:nvSpPr>
        <p:spPr>
          <a:xfrm>
            <a:off x="1313833" y="1470253"/>
            <a:ext cx="3634740" cy="2387600"/>
          </a:xfrm>
        </p:spPr>
        <p:txBody>
          <a:bodyPr anchor="b">
            <a:normAutofit/>
          </a:bodyPr>
          <a:lstStyle>
            <a:lvl1pPr algn="l">
              <a:lnSpc>
                <a:spcPct val="90000"/>
              </a:lnSpc>
              <a:defRPr sz="3600">
                <a:solidFill>
                  <a:schemeClr val="bg1"/>
                </a:solidFill>
              </a:defRPr>
            </a:lvl1pPr>
          </a:lstStyle>
          <a:p>
            <a:r>
              <a:rPr lang="en-US" dirty="0"/>
              <a:t>Click to edit Master title style</a:t>
            </a:r>
            <a:endParaRPr dirty="0"/>
          </a:p>
        </p:txBody>
      </p:sp>
      <p:pic>
        <p:nvPicPr>
          <p:cNvPr id="8" name="Picture 7" descr="Puffy white clouds in deep blue sky"/>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117854" cy="3886200"/>
          </a:xfrm>
          <a:prstGeom prst="rect">
            <a:avLst/>
          </a:prstGeom>
        </p:spPr>
      </p:pic>
      <p:pic>
        <p:nvPicPr>
          <p:cNvPr id="10" name="Picture 9" descr="Closeup of plant shoo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054347" y="2057400"/>
            <a:ext cx="1545575" cy="3886200"/>
          </a:xfrm>
          <a:prstGeom prst="rect">
            <a:avLst/>
          </a:prstGeom>
        </p:spPr>
      </p:pic>
      <p:pic>
        <p:nvPicPr>
          <p:cNvPr id="11" name="Picture 10" descr="Wave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682217" y="2057400"/>
            <a:ext cx="2462022" cy="3886200"/>
          </a:xfrm>
          <a:prstGeom prst="rect">
            <a:avLst/>
          </a:prstGeom>
        </p:spPr>
      </p:pic>
      <p:pic>
        <p:nvPicPr>
          <p:cNvPr id="5" name="Picture 4">
            <a:extLst>
              <a:ext uri="{FF2B5EF4-FFF2-40B4-BE49-F238E27FC236}">
                <a16:creationId xmlns:a16="http://schemas.microsoft.com/office/drawing/2014/main" id="{9F250789-1FBF-DE5B-7EBE-03B945BC5C7E}"/>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188657" y="4636155"/>
            <a:ext cx="3759916" cy="1307444"/>
          </a:xfrm>
          <a:prstGeom prst="rect">
            <a:avLst/>
          </a:prstGeom>
        </p:spPr>
      </p:pic>
    </p:spTree>
    <p:extLst>
      <p:ext uri="{BB962C8B-B14F-4D97-AF65-F5344CB8AC3E}">
        <p14:creationId xmlns:p14="http://schemas.microsoft.com/office/powerpoint/2010/main" val="334171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7982" y="416137"/>
            <a:ext cx="7408719" cy="915404"/>
          </a:xfrm>
        </p:spPr>
        <p:txBody>
          <a:bodyPr>
            <a:normAutofit/>
          </a:bodyPr>
          <a:lstStyle>
            <a:lvl1pPr>
              <a:defRPr sz="3300">
                <a:latin typeface="Abadi" panose="020B0604020104020204" pitchFamily="34" charset="0"/>
              </a:defRPr>
            </a:lvl1pPr>
          </a:lstStyle>
          <a:p>
            <a:r>
              <a:rPr lang="en-US" dirty="0"/>
              <a:t>Click to edit Master title style</a:t>
            </a:r>
            <a:endParaRPr dirty="0"/>
          </a:p>
        </p:txBody>
      </p:sp>
      <p:sp>
        <p:nvSpPr>
          <p:cNvPr id="3" name="Content Placeholder 2"/>
          <p:cNvSpPr>
            <a:spLocks noGrp="1"/>
          </p:cNvSpPr>
          <p:nvPr>
            <p:ph idx="1"/>
          </p:nvPr>
        </p:nvSpPr>
        <p:spPr>
          <a:xfrm>
            <a:off x="477982" y="1566001"/>
            <a:ext cx="8447808" cy="3934254"/>
          </a:xfrm>
        </p:spPr>
        <p:txBody>
          <a:bodyPr>
            <a:normAutofit/>
          </a:bodyPr>
          <a:lstStyle>
            <a:lvl1pPr marL="0" indent="0">
              <a:buNone/>
              <a:defRPr sz="2100">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7" name="Picture 6" descr="A green square with a white border&#10;&#10;Description automatically generated with medium confidence">
            <a:extLst>
              <a:ext uri="{FF2B5EF4-FFF2-40B4-BE49-F238E27FC236}">
                <a16:creationId xmlns:a16="http://schemas.microsoft.com/office/drawing/2014/main" id="{E80D42AC-6429-ECAA-0E4D-EAAAA3E893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508" b="21873"/>
          <a:stretch/>
        </p:blipFill>
        <p:spPr>
          <a:xfrm>
            <a:off x="0" y="5734716"/>
            <a:ext cx="9144000" cy="1149179"/>
          </a:xfrm>
          <a:prstGeom prst="rect">
            <a:avLst/>
          </a:prstGeom>
        </p:spPr>
      </p:pic>
    </p:spTree>
    <p:extLst>
      <p:ext uri="{BB962C8B-B14F-4D97-AF65-F5344CB8AC3E}">
        <p14:creationId xmlns:p14="http://schemas.microsoft.com/office/powerpoint/2010/main" val="373728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200149" y="2059146"/>
            <a:ext cx="5399772"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2" name="Title 1"/>
          <p:cNvSpPr>
            <a:spLocks noGrp="1"/>
          </p:cNvSpPr>
          <p:nvPr>
            <p:ph type="title"/>
          </p:nvPr>
        </p:nvSpPr>
        <p:spPr>
          <a:xfrm>
            <a:off x="1313833" y="2263914"/>
            <a:ext cx="5212080" cy="3143393"/>
          </a:xfrm>
        </p:spPr>
        <p:txBody>
          <a:bodyPr anchor="b"/>
          <a:lstStyle>
            <a:lvl1pPr>
              <a:defRPr sz="45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313833" y="5381894"/>
            <a:ext cx="5212080" cy="449523"/>
          </a:xfrm>
        </p:spPr>
        <p:txBody>
          <a:bodyPr/>
          <a:lstStyle>
            <a:lvl1pPr marL="0" indent="0">
              <a:spcBef>
                <a:spcPts val="0"/>
              </a:spcBef>
              <a:buNone/>
              <a:defRPr sz="1800">
                <a:solidFill>
                  <a:schemeClr val="bg1"/>
                </a:solidFill>
              </a:defRPr>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117854" cy="3886200"/>
          </a:xfrm>
          <a:prstGeom prst="rect">
            <a:avLst/>
          </a:prstGeom>
        </p:spPr>
      </p:pic>
      <p:pic>
        <p:nvPicPr>
          <p:cNvPr id="9" name="Picture 8" descr="Wave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682217" y="2059146"/>
            <a:ext cx="2462022" cy="3886200"/>
          </a:xfrm>
          <a:prstGeom prst="rect">
            <a:avLst/>
          </a:prstGeom>
        </p:spPr>
      </p:pic>
    </p:spTree>
    <p:extLst>
      <p:ext uri="{BB962C8B-B14F-4D97-AF65-F5344CB8AC3E}">
        <p14:creationId xmlns:p14="http://schemas.microsoft.com/office/powerpoint/2010/main" val="9459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57276" y="1556281"/>
            <a:ext cx="3457574" cy="4620682"/>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629151" y="1556281"/>
            <a:ext cx="3457331" cy="4620682"/>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93A66BA0-BF77-43AC-894A-20AD8220B887}" type="datetime1">
              <a:rPr lang="en-US" smtClean="0"/>
              <a:pPr/>
              <a:t>11/17/2023</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526151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57274" y="1554480"/>
            <a:ext cx="3456432" cy="823912"/>
          </a:xfrm>
        </p:spPr>
        <p:txBody>
          <a:bodyPr anchor="b">
            <a:norm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57274" y="2434148"/>
            <a:ext cx="3456432" cy="3811271"/>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629150" y="1554480"/>
            <a:ext cx="3457575" cy="823912"/>
          </a:xfrm>
        </p:spPr>
        <p:txBody>
          <a:bodyPr anchor="b">
            <a:norm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434148"/>
            <a:ext cx="3457575" cy="3811271"/>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Slide Number Placeholder 8"/>
          <p:cNvSpPr>
            <a:spLocks noGrp="1"/>
          </p:cNvSpPr>
          <p:nvPr>
            <p:ph type="sldNum" sz="quarter" idx="12"/>
          </p:nvPr>
        </p:nvSpPr>
        <p:spPr/>
        <p:txBody>
          <a:bodyPr/>
          <a:lstStyle/>
          <a:p>
            <a:fld id="{9CD8D479-8942-46E8-A226-A4E01F7A105C}" type="slidenum">
              <a:rPr/>
              <a:t>‹#›</a:t>
            </a:fld>
            <a:endParaRPr dirty="0"/>
          </a:p>
        </p:txBody>
      </p:sp>
      <p:sp>
        <p:nvSpPr>
          <p:cNvPr id="7" name="Date Placeholder 6"/>
          <p:cNvSpPr>
            <a:spLocks noGrp="1"/>
          </p:cNvSpPr>
          <p:nvPr>
            <p:ph type="dt" sz="half" idx="10"/>
          </p:nvPr>
        </p:nvSpPr>
        <p:spPr/>
        <p:txBody>
          <a:bodyPr/>
          <a:lstStyle/>
          <a:p>
            <a:fld id="{94C81B4D-F060-418E-A958-B2BDC1A258F8}" type="datetime1">
              <a:rPr lang="en-US" smtClean="0"/>
              <a:pPr/>
              <a:t>11/17/2023</a:t>
            </a:fld>
            <a:endParaRPr lang="en-US" dirty="0"/>
          </a:p>
        </p:txBody>
      </p:sp>
      <p:sp>
        <p:nvSpPr>
          <p:cNvPr id="8" name="Footer Placeholder 7"/>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27140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fld id="{9386AC23-C97B-41FB-9B89-C7FE0FB631CA}" type="datetime1">
              <a:rPr lang="en-US" smtClean="0"/>
              <a:pPr/>
              <a:t>11/17/2023</a:t>
            </a:fld>
            <a:endParaRPr lang="en-US" dirty="0"/>
          </a:p>
        </p:txBody>
      </p:sp>
      <p:sp>
        <p:nvSpPr>
          <p:cNvPr id="4" name="Footer Placeholder 3"/>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62954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C81B9673-AC7F-4F1F-84E4-F0E5EAAE106D}" type="datetime1">
              <a:rPr lang="en-US" smtClean="0"/>
              <a:pPr/>
              <a:t>11/17/2023</a:t>
            </a:fld>
            <a:endParaRPr lang="en-US" dirty="0"/>
          </a:p>
        </p:txBody>
      </p:sp>
      <p:sp>
        <p:nvSpPr>
          <p:cNvPr id="3" name="Footer Placeholder 2"/>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0063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1825" y="919616"/>
            <a:ext cx="3116717" cy="2532888"/>
          </a:xfrm>
        </p:spPr>
        <p:txBody>
          <a:bodyPr anchor="b"/>
          <a:lstStyle>
            <a:lvl1pPr>
              <a:defRPr sz="2400"/>
            </a:lvl1pPr>
          </a:lstStyle>
          <a:p>
            <a:r>
              <a:rPr lang="en-US"/>
              <a:t>Click to edit Master title style</a:t>
            </a:r>
            <a:endParaRPr/>
          </a:p>
        </p:txBody>
      </p:sp>
      <p:sp>
        <p:nvSpPr>
          <p:cNvPr id="3" name="Content Placeholder 2"/>
          <p:cNvSpPr>
            <a:spLocks noGrp="1"/>
          </p:cNvSpPr>
          <p:nvPr>
            <p:ph idx="1"/>
          </p:nvPr>
        </p:nvSpPr>
        <p:spPr>
          <a:xfrm>
            <a:off x="1057275" y="915923"/>
            <a:ext cx="3912734" cy="5065776"/>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011825" y="3502152"/>
            <a:ext cx="3116717" cy="2479548"/>
          </a:xfrm>
        </p:spPr>
        <p:txBody>
          <a:bodyPr>
            <a:normAutofit/>
          </a:bodyPr>
          <a:lstStyle>
            <a:lvl1pPr marL="0" indent="0">
              <a:spcBef>
                <a:spcPts val="675"/>
              </a:spcBef>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BA2A3310-D664-4933-9402-AB5DB0887727}" type="datetime1">
              <a:rPr lang="en-US" smtClean="0"/>
              <a:pPr/>
              <a:t>11/17/2023</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49906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6FA35A-5DC3-D340-A379-9ADC88998E9F}" type="datetimeFigureOut">
              <a:rPr lang="en-US" smtClean="0"/>
              <a:t>11/17/2023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05F59-F7C1-BF41-BB41-CD865D6C8872}" type="slidenum">
              <a:rPr lang="en-US" smtClean="0"/>
              <a:t>‹#›</a:t>
            </a:fld>
            <a:endParaRPr lang="en-US" dirty="0"/>
          </a:p>
        </p:txBody>
      </p:sp>
    </p:spTree>
    <p:extLst>
      <p:ext uri="{BB962C8B-B14F-4D97-AF65-F5344CB8AC3E}">
        <p14:creationId xmlns:p14="http://schemas.microsoft.com/office/powerpoint/2010/main" val="5165058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1826" y="919616"/>
            <a:ext cx="3116717" cy="2532888"/>
          </a:xfrm>
        </p:spPr>
        <p:txBody>
          <a:bodyPr anchor="b"/>
          <a:lstStyle>
            <a:lvl1pPr>
              <a:defRPr sz="2400"/>
            </a:lvl1pPr>
          </a:lstStyle>
          <a:p>
            <a:r>
              <a:rPr lang="en-US"/>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0" y="915923"/>
            <a:ext cx="4970008" cy="5065776"/>
          </a:xfrm>
        </p:spPr>
        <p:txBody>
          <a:bodyPr tIns="1371600">
            <a:normAutofit/>
          </a:bodyPr>
          <a:lstStyle>
            <a:lvl1pPr marL="0" indent="0" algn="ctr">
              <a:spcBef>
                <a:spcPts val="0"/>
              </a:spcBef>
              <a:buNone/>
              <a:defRPr sz="16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a:p>
        </p:txBody>
      </p:sp>
      <p:sp>
        <p:nvSpPr>
          <p:cNvPr id="4" name="Text Placeholder 3"/>
          <p:cNvSpPr>
            <a:spLocks noGrp="1"/>
          </p:cNvSpPr>
          <p:nvPr>
            <p:ph type="body" sz="half" idx="2"/>
          </p:nvPr>
        </p:nvSpPr>
        <p:spPr>
          <a:xfrm>
            <a:off x="5011826" y="3502153"/>
            <a:ext cx="3116717" cy="2479547"/>
          </a:xfrm>
        </p:spPr>
        <p:txBody>
          <a:bodyPr>
            <a:normAutofit/>
          </a:bodyPr>
          <a:lstStyle>
            <a:lvl1pPr marL="0" indent="0">
              <a:spcBef>
                <a:spcPts val="675"/>
              </a:spcBef>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E1447A63-5E3D-469C-A0D1-119323F4F95E}" type="datetime1">
              <a:rPr lang="en-US" smtClean="0"/>
              <a:pPr/>
              <a:t>11/17/2023</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38537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C9B55A74-0919-413E-865C-E0E8D1722ED7}" type="datetime1">
              <a:rPr lang="en-US" smtClean="0"/>
              <a:pPr/>
              <a:t>11/17/2023</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49623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90501"/>
            <a:ext cx="1543050" cy="59864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28650" y="190501"/>
            <a:ext cx="5800725" cy="59864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25BFE46A-5893-4F80-829A-F37AF8AAC03B}" type="datetime1">
              <a:rPr lang="en-US" smtClean="0"/>
              <a:pPr/>
              <a:t>11/17/2023</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405950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6FA35A-5DC3-D340-A379-9ADC88998E9F}" type="datetimeFigureOut">
              <a:rPr lang="en-US" smtClean="0"/>
              <a:t>11/17/2023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05F59-F7C1-BF41-BB41-CD865D6C8872}" type="slidenum">
              <a:rPr lang="en-US" smtClean="0"/>
              <a:t>‹#›</a:t>
            </a:fld>
            <a:endParaRPr lang="en-US" dirty="0"/>
          </a:p>
        </p:txBody>
      </p:sp>
    </p:spTree>
    <p:extLst>
      <p:ext uri="{BB962C8B-B14F-4D97-AF65-F5344CB8AC3E}">
        <p14:creationId xmlns:p14="http://schemas.microsoft.com/office/powerpoint/2010/main" val="301467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6FA35A-5DC3-D340-A379-9ADC88998E9F}" type="datetimeFigureOut">
              <a:rPr lang="en-US" smtClean="0"/>
              <a:t>11/17/2023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505F59-F7C1-BF41-BB41-CD865D6C8872}" type="slidenum">
              <a:rPr lang="en-US" smtClean="0"/>
              <a:t>‹#›</a:t>
            </a:fld>
            <a:endParaRPr lang="en-US" dirty="0"/>
          </a:p>
        </p:txBody>
      </p:sp>
    </p:spTree>
    <p:extLst>
      <p:ext uri="{BB962C8B-B14F-4D97-AF65-F5344CB8AC3E}">
        <p14:creationId xmlns:p14="http://schemas.microsoft.com/office/powerpoint/2010/main" val="707477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6FA35A-5DC3-D340-A379-9ADC88998E9F}" type="datetimeFigureOut">
              <a:rPr lang="en-US" smtClean="0"/>
              <a:t>11/17/2023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B505F59-F7C1-BF41-BB41-CD865D6C8872}" type="slidenum">
              <a:rPr lang="en-US" smtClean="0"/>
              <a:t>‹#›</a:t>
            </a:fld>
            <a:endParaRPr lang="en-US" dirty="0"/>
          </a:p>
        </p:txBody>
      </p:sp>
    </p:spTree>
    <p:extLst>
      <p:ext uri="{BB962C8B-B14F-4D97-AF65-F5344CB8AC3E}">
        <p14:creationId xmlns:p14="http://schemas.microsoft.com/office/powerpoint/2010/main" val="4158975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6FA35A-5DC3-D340-A379-9ADC88998E9F}" type="datetimeFigureOut">
              <a:rPr lang="en-US" smtClean="0"/>
              <a:t>11/17/2023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B505F59-F7C1-BF41-BB41-CD865D6C8872}" type="slidenum">
              <a:rPr lang="en-US" smtClean="0"/>
              <a:t>‹#›</a:t>
            </a:fld>
            <a:endParaRPr lang="en-US" dirty="0"/>
          </a:p>
        </p:txBody>
      </p:sp>
    </p:spTree>
    <p:extLst>
      <p:ext uri="{BB962C8B-B14F-4D97-AF65-F5344CB8AC3E}">
        <p14:creationId xmlns:p14="http://schemas.microsoft.com/office/powerpoint/2010/main" val="1838907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6FA35A-5DC3-D340-A379-9ADC88998E9F}" type="datetimeFigureOut">
              <a:rPr lang="en-US" smtClean="0"/>
              <a:t>11/17/2023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B505F59-F7C1-BF41-BB41-CD865D6C8872}" type="slidenum">
              <a:rPr lang="en-US" smtClean="0"/>
              <a:t>‹#›</a:t>
            </a:fld>
            <a:endParaRPr lang="en-US" dirty="0"/>
          </a:p>
        </p:txBody>
      </p:sp>
    </p:spTree>
    <p:extLst>
      <p:ext uri="{BB962C8B-B14F-4D97-AF65-F5344CB8AC3E}">
        <p14:creationId xmlns:p14="http://schemas.microsoft.com/office/powerpoint/2010/main" val="350419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6FA35A-5DC3-D340-A379-9ADC88998E9F}" type="datetimeFigureOut">
              <a:rPr lang="en-US" smtClean="0"/>
              <a:t>11/17/2023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505F59-F7C1-BF41-BB41-CD865D6C8872}" type="slidenum">
              <a:rPr lang="en-US" smtClean="0"/>
              <a:t>‹#›</a:t>
            </a:fld>
            <a:endParaRPr lang="en-US" dirty="0"/>
          </a:p>
        </p:txBody>
      </p:sp>
    </p:spTree>
    <p:extLst>
      <p:ext uri="{BB962C8B-B14F-4D97-AF65-F5344CB8AC3E}">
        <p14:creationId xmlns:p14="http://schemas.microsoft.com/office/powerpoint/2010/main" val="2835178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6FA35A-5DC3-D340-A379-9ADC88998E9F}" type="datetimeFigureOut">
              <a:rPr lang="en-US" smtClean="0"/>
              <a:t>11/17/2023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505F59-F7C1-BF41-BB41-CD865D6C8872}" type="slidenum">
              <a:rPr lang="en-US" smtClean="0"/>
              <a:t>‹#›</a:t>
            </a:fld>
            <a:endParaRPr lang="en-US" dirty="0"/>
          </a:p>
        </p:txBody>
      </p:sp>
    </p:spTree>
    <p:extLst>
      <p:ext uri="{BB962C8B-B14F-4D97-AF65-F5344CB8AC3E}">
        <p14:creationId xmlns:p14="http://schemas.microsoft.com/office/powerpoint/2010/main" val="3106335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6FA35A-5DC3-D340-A379-9ADC88998E9F}" type="datetimeFigureOut">
              <a:rPr lang="en-US" smtClean="0"/>
              <a:t>11/17/2023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505F59-F7C1-BF41-BB41-CD865D6C8872}" type="slidenum">
              <a:rPr lang="en-US" smtClean="0"/>
              <a:t>‹#›</a:t>
            </a:fld>
            <a:endParaRPr lang="en-US" dirty="0"/>
          </a:p>
        </p:txBody>
      </p:sp>
    </p:spTree>
    <p:extLst>
      <p:ext uri="{BB962C8B-B14F-4D97-AF65-F5344CB8AC3E}">
        <p14:creationId xmlns:p14="http://schemas.microsoft.com/office/powerpoint/2010/main" val="427236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124712"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11" name="Rectangle 10"/>
          <p:cNvSpPr/>
          <p:nvPr/>
        </p:nvSpPr>
        <p:spPr>
          <a:xfrm>
            <a:off x="1207008" y="6629400"/>
            <a:ext cx="7936992"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schemeClr val="accent1">
                  <a:lumMod val="75000"/>
                </a:schemeClr>
              </a:solidFill>
            </a:endParaRPr>
          </a:p>
        </p:txBody>
      </p:sp>
      <p:sp>
        <p:nvSpPr>
          <p:cNvPr id="2" name="Title Placeholder 1"/>
          <p:cNvSpPr>
            <a:spLocks noGrp="1"/>
          </p:cNvSpPr>
          <p:nvPr>
            <p:ph type="title"/>
          </p:nvPr>
        </p:nvSpPr>
        <p:spPr>
          <a:xfrm>
            <a:off x="1057520" y="276087"/>
            <a:ext cx="7028962" cy="1183566"/>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057520" y="1566001"/>
            <a:ext cx="7028961"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4"/>
          </p:nvPr>
        </p:nvSpPr>
        <p:spPr>
          <a:xfrm>
            <a:off x="0" y="6629400"/>
            <a:ext cx="307802" cy="228600"/>
          </a:xfrm>
          <a:prstGeom prst="rect">
            <a:avLst/>
          </a:prstGeom>
        </p:spPr>
        <p:txBody>
          <a:bodyPr vert="horz" lIns="91440" tIns="45720" rIns="91440" bIns="45720" rtlCol="0" anchor="ctr"/>
          <a:lstStyle>
            <a:lvl1pPr algn="r">
              <a:defRPr sz="825">
                <a:solidFill>
                  <a:schemeClr val="accent1">
                    <a:lumMod val="50000"/>
                  </a:schemeClr>
                </a:solidFill>
              </a:defRPr>
            </a:lvl1pPr>
          </a:lstStyle>
          <a:p>
            <a:fld id="{9CD8D479-8942-46E8-A226-A4E01F7A105C}" type="slidenum">
              <a:rPr lang="en-US" smtClean="0"/>
              <a:pPr/>
              <a:t>‹#›</a:t>
            </a:fld>
            <a:endParaRPr lang="en-US" dirty="0"/>
          </a:p>
        </p:txBody>
      </p:sp>
      <p:sp>
        <p:nvSpPr>
          <p:cNvPr id="4" name="Date Placeholder 3"/>
          <p:cNvSpPr>
            <a:spLocks noGrp="1"/>
          </p:cNvSpPr>
          <p:nvPr>
            <p:ph type="dt" sz="half" idx="2"/>
          </p:nvPr>
        </p:nvSpPr>
        <p:spPr>
          <a:xfrm>
            <a:off x="340052" y="6629400"/>
            <a:ext cx="750497" cy="228600"/>
          </a:xfrm>
          <a:prstGeom prst="rect">
            <a:avLst/>
          </a:prstGeom>
        </p:spPr>
        <p:txBody>
          <a:bodyPr vert="horz" lIns="91440" tIns="45720" rIns="91440" bIns="45720" rtlCol="0" anchor="ctr"/>
          <a:lstStyle>
            <a:lvl1pPr algn="r">
              <a:defRPr sz="825">
                <a:solidFill>
                  <a:schemeClr val="accent1">
                    <a:lumMod val="50000"/>
                  </a:schemeClr>
                </a:solidFill>
              </a:defRPr>
            </a:lvl1pPr>
          </a:lstStyle>
          <a:p>
            <a:fld id="{1E56E745-E731-42F7-BC46-83DD513FC98F}" type="datetime1">
              <a:rPr lang="en-US" smtClean="0"/>
              <a:pPr/>
              <a:t>11/17/2023</a:t>
            </a:fld>
            <a:endParaRPr lang="en-US" dirty="0"/>
          </a:p>
        </p:txBody>
      </p:sp>
      <p:sp>
        <p:nvSpPr>
          <p:cNvPr id="5" name="Footer Placeholder 4"/>
          <p:cNvSpPr>
            <a:spLocks noGrp="1"/>
          </p:cNvSpPr>
          <p:nvPr>
            <p:ph type="ftr" sz="quarter" idx="3"/>
          </p:nvPr>
        </p:nvSpPr>
        <p:spPr>
          <a:xfrm>
            <a:off x="1228288" y="6629400"/>
            <a:ext cx="6858194" cy="228600"/>
          </a:xfrm>
          <a:prstGeom prst="rect">
            <a:avLst/>
          </a:prstGeom>
        </p:spPr>
        <p:txBody>
          <a:bodyPr vert="horz" lIns="91440" tIns="45720" rIns="91440" bIns="45720" rtlCol="0" anchor="ctr"/>
          <a:lstStyle>
            <a:lvl1pPr algn="l">
              <a:defRPr sz="825">
                <a:solidFill>
                  <a:schemeClr val="accent1">
                    <a:lumMod val="50000"/>
                  </a:schemeClr>
                </a:solidFill>
              </a:defRPr>
            </a:lvl1pPr>
          </a:lstStyle>
          <a:p>
            <a:r>
              <a:rPr lang="en-US"/>
              <a:t>Add a footer</a:t>
            </a:r>
            <a:endParaRPr lang="en-US" dirty="0"/>
          </a:p>
        </p:txBody>
      </p:sp>
    </p:spTree>
    <p:extLst>
      <p:ext uri="{BB962C8B-B14F-4D97-AF65-F5344CB8AC3E}">
        <p14:creationId xmlns:p14="http://schemas.microsoft.com/office/powerpoint/2010/main" val="3584340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p:titleStyle>
    <p:bodyStyle>
      <a:lvl1pPr marL="157734" indent="-157734" algn="l" defTabSz="685800" rtl="0" eaLnBrk="1" latinLnBrk="0" hangingPunct="1">
        <a:lnSpc>
          <a:spcPct val="90000"/>
        </a:lnSpc>
        <a:spcBef>
          <a:spcPts val="825"/>
        </a:spcBef>
        <a:buFont typeface="Arial" panose="020B0604020202020204" pitchFamily="34" charset="0"/>
        <a:buChar char="•"/>
        <a:defRPr sz="1650" kern="1200">
          <a:solidFill>
            <a:schemeClr val="tx1"/>
          </a:solidFill>
          <a:latin typeface="+mn-lt"/>
          <a:ea typeface="+mn-ea"/>
          <a:cs typeface="+mn-cs"/>
        </a:defRPr>
      </a:lvl1pPr>
      <a:lvl2pPr marL="329184" indent="-116586" algn="l" defTabSz="685800" rtl="0" eaLnBrk="1" latinLnBrk="0" hangingPunct="1">
        <a:lnSpc>
          <a:spcPct val="90000"/>
        </a:lnSpc>
        <a:spcBef>
          <a:spcPts val="300"/>
        </a:spcBef>
        <a:buFont typeface="Arial" panose="020B0604020202020204" pitchFamily="34" charset="0"/>
        <a:buChar char="•"/>
        <a:defRPr sz="1350" kern="1200">
          <a:solidFill>
            <a:schemeClr val="tx1"/>
          </a:solidFill>
          <a:latin typeface="+mn-lt"/>
          <a:ea typeface="+mn-ea"/>
          <a:cs typeface="+mn-cs"/>
        </a:defRPr>
      </a:lvl2pPr>
      <a:lvl3pPr marL="5074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6789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4pPr>
      <a:lvl5pPr marL="8503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5pPr>
      <a:lvl6pPr marL="10218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6pPr>
      <a:lvl7pPr marL="11932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7pPr>
      <a:lvl8pPr marL="13647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8pPr>
      <a:lvl9pPr marL="15361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7.w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God's Good Gifts: Called to be Stewards and Prophets</a:t>
            </a:r>
          </a:p>
        </p:txBody>
      </p:sp>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A picture containing cake, decorated, colorful&#10;&#10;Description automatically generated">
            <a:extLst>
              <a:ext uri="{FF2B5EF4-FFF2-40B4-BE49-F238E27FC236}">
                <a16:creationId xmlns:a16="http://schemas.microsoft.com/office/drawing/2014/main" id="{ECCB213F-07E2-5D46-8B24-4EA8FFC2F05B}"/>
              </a:ext>
            </a:extLst>
          </p:cNvPr>
          <p:cNvPicPr>
            <a:picLocks noChangeAspect="1"/>
          </p:cNvPicPr>
          <p:nvPr/>
        </p:nvPicPr>
        <p:blipFill rotWithShape="1">
          <a:blip r:embed="rId3"/>
          <a:srcRect r="21602" b="-1"/>
          <a:stretch/>
        </p:blipFill>
        <p:spPr>
          <a:xfrm>
            <a:off x="241299" y="321733"/>
            <a:ext cx="8661401" cy="6214534"/>
          </a:xfrm>
          <a:prstGeom prst="rect">
            <a:avLst/>
          </a:prstGeom>
        </p:spPr>
      </p:pic>
    </p:spTree>
    <p:extLst>
      <p:ext uri="{BB962C8B-B14F-4D97-AF65-F5344CB8AC3E}">
        <p14:creationId xmlns:p14="http://schemas.microsoft.com/office/powerpoint/2010/main" val="363766074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showing the average surface temperature&#10;&#10;Description automatically generated">
            <a:extLst>
              <a:ext uri="{FF2B5EF4-FFF2-40B4-BE49-F238E27FC236}">
                <a16:creationId xmlns:a16="http://schemas.microsoft.com/office/drawing/2014/main" id="{4B90267F-2667-5461-BDCA-AE7881F7B1BC}"/>
              </a:ext>
            </a:extLst>
          </p:cNvPr>
          <p:cNvPicPr>
            <a:picLocks noChangeAspect="1"/>
          </p:cNvPicPr>
          <p:nvPr/>
        </p:nvPicPr>
        <p:blipFill>
          <a:blip r:embed="rId3"/>
          <a:stretch>
            <a:fillRect/>
          </a:stretch>
        </p:blipFill>
        <p:spPr>
          <a:xfrm>
            <a:off x="634103" y="56381"/>
            <a:ext cx="7875794" cy="6745237"/>
          </a:xfrm>
          <a:prstGeom prst="rect">
            <a:avLst/>
          </a:prstGeom>
        </p:spPr>
      </p:pic>
    </p:spTree>
    <p:extLst>
      <p:ext uri="{BB962C8B-B14F-4D97-AF65-F5344CB8AC3E}">
        <p14:creationId xmlns:p14="http://schemas.microsoft.com/office/powerpoint/2010/main" val="1043061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A close-up of a map&#10;&#10;Description automatically generated">
            <a:extLst>
              <a:ext uri="{FF2B5EF4-FFF2-40B4-BE49-F238E27FC236}">
                <a16:creationId xmlns:a16="http://schemas.microsoft.com/office/drawing/2014/main" id="{AD2E52CB-A276-9955-D79F-6CFB2302D25F}"/>
              </a:ext>
            </a:extLst>
          </p:cNvPr>
          <p:cNvPicPr>
            <a:picLocks noChangeAspect="1"/>
          </p:cNvPicPr>
          <p:nvPr/>
        </p:nvPicPr>
        <p:blipFill>
          <a:blip r:embed="rId3"/>
          <a:stretch>
            <a:fillRect/>
          </a:stretch>
        </p:blipFill>
        <p:spPr>
          <a:xfrm>
            <a:off x="-33130" y="341613"/>
            <a:ext cx="9175578" cy="6059188"/>
          </a:xfrm>
          <a:prstGeom prst="rect">
            <a:avLst/>
          </a:prstGeom>
        </p:spPr>
      </p:pic>
      <p:sp>
        <p:nvSpPr>
          <p:cNvPr id="2" name="Rectangle 1">
            <a:extLst>
              <a:ext uri="{FF2B5EF4-FFF2-40B4-BE49-F238E27FC236}">
                <a16:creationId xmlns:a16="http://schemas.microsoft.com/office/drawing/2014/main" id="{3423C8E5-AB4B-5D07-9206-5C4D3F325791}"/>
              </a:ext>
            </a:extLst>
          </p:cNvPr>
          <p:cNvSpPr/>
          <p:nvPr/>
        </p:nvSpPr>
        <p:spPr>
          <a:xfrm>
            <a:off x="7162800" y="4953000"/>
            <a:ext cx="1447800" cy="990600"/>
          </a:xfrm>
          <a:prstGeom prst="rect">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0742621"/>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77DB59-BF8E-3045-A059-5DC2635472EA}"/>
              </a:ext>
            </a:extLst>
          </p:cNvPr>
          <p:cNvSpPr>
            <a:spLocks noGrp="1"/>
          </p:cNvSpPr>
          <p:nvPr>
            <p:ph idx="1"/>
          </p:nvPr>
        </p:nvSpPr>
        <p:spPr/>
        <p:txBody>
          <a:bodyPr/>
          <a:lstStyle/>
          <a:p>
            <a:r>
              <a:rPr lang="en-US" dirty="0"/>
              <a:t>Imagine</a:t>
            </a:r>
          </a:p>
        </p:txBody>
      </p:sp>
      <p:pic>
        <p:nvPicPr>
          <p:cNvPr id="5" name="Picture 4">
            <a:extLst>
              <a:ext uri="{FF2B5EF4-FFF2-40B4-BE49-F238E27FC236}">
                <a16:creationId xmlns:a16="http://schemas.microsoft.com/office/drawing/2014/main" id="{094B21EF-63FA-9C44-B30F-57D9140E4BB0}"/>
              </a:ext>
            </a:extLst>
          </p:cNvPr>
          <p:cNvPicPr>
            <a:picLocks noChangeAspect="1"/>
          </p:cNvPicPr>
          <p:nvPr/>
        </p:nvPicPr>
        <p:blipFill>
          <a:blip r:embed="rId3"/>
          <a:stretch>
            <a:fillRect/>
          </a:stretch>
        </p:blipFill>
        <p:spPr>
          <a:xfrm>
            <a:off x="-1207325" y="0"/>
            <a:ext cx="11558649" cy="6858000"/>
          </a:xfrm>
          <a:prstGeom prst="rect">
            <a:avLst/>
          </a:prstGeom>
        </p:spPr>
      </p:pic>
      <p:sp>
        <p:nvSpPr>
          <p:cNvPr id="6" name="TextBox 5">
            <a:extLst>
              <a:ext uri="{FF2B5EF4-FFF2-40B4-BE49-F238E27FC236}">
                <a16:creationId xmlns:a16="http://schemas.microsoft.com/office/drawing/2014/main" id="{2EF0BE2F-81D9-534D-BEBB-D68DE28A6E5F}"/>
              </a:ext>
            </a:extLst>
          </p:cNvPr>
          <p:cNvSpPr txBox="1"/>
          <p:nvPr/>
        </p:nvSpPr>
        <p:spPr>
          <a:xfrm>
            <a:off x="4114800" y="797605"/>
            <a:ext cx="2057400" cy="707886"/>
          </a:xfrm>
          <a:prstGeom prst="rect">
            <a:avLst/>
          </a:prstGeom>
          <a:noFill/>
        </p:spPr>
        <p:txBody>
          <a:bodyPr wrap="square" rtlCol="0">
            <a:spAutoFit/>
          </a:bodyPr>
          <a:lstStyle/>
          <a:p>
            <a:r>
              <a:rPr lang="en-US" sz="4000" b="1" dirty="0">
                <a:solidFill>
                  <a:schemeClr val="bg1"/>
                </a:solidFill>
              </a:rPr>
              <a:t>Climate</a:t>
            </a:r>
          </a:p>
        </p:txBody>
      </p:sp>
      <p:sp>
        <p:nvSpPr>
          <p:cNvPr id="7" name="TextBox 6">
            <a:extLst>
              <a:ext uri="{FF2B5EF4-FFF2-40B4-BE49-F238E27FC236}">
                <a16:creationId xmlns:a16="http://schemas.microsoft.com/office/drawing/2014/main" id="{AC95305E-A6F2-E245-8429-9E4F04C4512E}"/>
              </a:ext>
            </a:extLst>
          </p:cNvPr>
          <p:cNvSpPr txBox="1"/>
          <p:nvPr/>
        </p:nvSpPr>
        <p:spPr>
          <a:xfrm>
            <a:off x="1447800" y="5967824"/>
            <a:ext cx="2514600" cy="984885"/>
          </a:xfrm>
          <a:prstGeom prst="rect">
            <a:avLst/>
          </a:prstGeom>
          <a:noFill/>
        </p:spPr>
        <p:txBody>
          <a:bodyPr wrap="square" rtlCol="0">
            <a:spAutoFit/>
          </a:bodyPr>
          <a:lstStyle/>
          <a:p>
            <a:r>
              <a:rPr lang="en-US" sz="4000" b="1" dirty="0"/>
              <a:t>Weather</a:t>
            </a:r>
          </a:p>
          <a:p>
            <a:endParaRPr lang="en-US" dirty="0"/>
          </a:p>
        </p:txBody>
      </p:sp>
    </p:spTree>
    <p:extLst>
      <p:ext uri="{BB962C8B-B14F-4D97-AF65-F5344CB8AC3E}">
        <p14:creationId xmlns:p14="http://schemas.microsoft.com/office/powerpoint/2010/main" val="3609883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together&#10;&#10;Description automatically generated">
            <a:extLst>
              <a:ext uri="{FF2B5EF4-FFF2-40B4-BE49-F238E27FC236}">
                <a16:creationId xmlns:a16="http://schemas.microsoft.com/office/drawing/2014/main" id="{0E42E229-9135-FDFE-6D11-D3EB244AA7D8}"/>
              </a:ext>
            </a:extLst>
          </p:cNvPr>
          <p:cNvPicPr>
            <a:picLocks noChangeAspect="1"/>
          </p:cNvPicPr>
          <p:nvPr/>
        </p:nvPicPr>
        <p:blipFill>
          <a:blip r:embed="rId3"/>
          <a:stretch>
            <a:fillRect/>
          </a:stretch>
        </p:blipFill>
        <p:spPr>
          <a:xfrm>
            <a:off x="24984" y="-1249"/>
            <a:ext cx="9144000" cy="4919050"/>
          </a:xfrm>
          <a:prstGeom prst="rect">
            <a:avLst/>
          </a:prstGeom>
        </p:spPr>
      </p:pic>
      <p:sp>
        <p:nvSpPr>
          <p:cNvPr id="5" name="TextBox 4">
            <a:extLst>
              <a:ext uri="{FF2B5EF4-FFF2-40B4-BE49-F238E27FC236}">
                <a16:creationId xmlns:a16="http://schemas.microsoft.com/office/drawing/2014/main" id="{87E3D0DB-02F0-1690-AABB-0A5A610ED7BF}"/>
              </a:ext>
            </a:extLst>
          </p:cNvPr>
          <p:cNvSpPr txBox="1"/>
          <p:nvPr/>
        </p:nvSpPr>
        <p:spPr>
          <a:xfrm>
            <a:off x="228600" y="5029200"/>
            <a:ext cx="4851816" cy="1569660"/>
          </a:xfrm>
          <a:prstGeom prst="rect">
            <a:avLst/>
          </a:prstGeom>
          <a:noFill/>
        </p:spPr>
        <p:txBody>
          <a:bodyPr wrap="square" rtlCol="0">
            <a:spAutoFit/>
          </a:bodyPr>
          <a:lstStyle/>
          <a:p>
            <a:r>
              <a:rPr lang="en-US" sz="2400" dirty="0">
                <a:latin typeface="Abadi" panose="020B0604020104020204" pitchFamily="34" charset="0"/>
              </a:rPr>
              <a:t>Virtually all climatologists across the globe agree: climate is changing, and human greenhouse gas emissions are responsible.</a:t>
            </a:r>
          </a:p>
        </p:txBody>
      </p:sp>
      <p:graphicFrame>
        <p:nvGraphicFramePr>
          <p:cNvPr id="6" name="Object 5">
            <a:extLst>
              <a:ext uri="{FF2B5EF4-FFF2-40B4-BE49-F238E27FC236}">
                <a16:creationId xmlns:a16="http://schemas.microsoft.com/office/drawing/2014/main" id="{62F6E1E8-F90E-87E0-FD52-7986D27A25FA}"/>
              </a:ext>
            </a:extLst>
          </p:cNvPr>
          <p:cNvGraphicFramePr>
            <a:graphicFrameLocks noChangeAspect="1"/>
          </p:cNvGraphicFramePr>
          <p:nvPr>
            <p:extLst>
              <p:ext uri="{D42A27DB-BD31-4B8C-83A1-F6EECF244321}">
                <p14:modId xmlns:p14="http://schemas.microsoft.com/office/powerpoint/2010/main" val="2355632333"/>
              </p:ext>
            </p:extLst>
          </p:nvPr>
        </p:nvGraphicFramePr>
        <p:xfrm>
          <a:off x="5109210" y="4038600"/>
          <a:ext cx="3806190" cy="2819400"/>
        </p:xfrm>
        <a:graphic>
          <a:graphicData uri="http://schemas.openxmlformats.org/presentationml/2006/ole">
            <mc:AlternateContent xmlns:mc="http://schemas.openxmlformats.org/markup-compatibility/2006">
              <mc:Choice xmlns:v="urn:schemas-microsoft-com:vml" Requires="v">
                <p:oleObj r:id="rId4" imgW="10933200" imgH="8101440" progId="">
                  <p:embed/>
                </p:oleObj>
              </mc:Choice>
              <mc:Fallback>
                <p:oleObj r:id="rId4" imgW="10933200" imgH="8101440" progId="">
                  <p:embed/>
                  <p:pic>
                    <p:nvPicPr>
                      <p:cNvPr id="0" name=""/>
                      <p:cNvPicPr/>
                      <p:nvPr/>
                    </p:nvPicPr>
                    <p:blipFill>
                      <a:blip r:embed="rId5"/>
                      <a:stretch>
                        <a:fillRect/>
                      </a:stretch>
                    </p:blipFill>
                    <p:spPr>
                      <a:xfrm>
                        <a:off x="5109210" y="4038600"/>
                        <a:ext cx="3806190" cy="2819400"/>
                      </a:xfrm>
                      <a:prstGeom prst="rect">
                        <a:avLst/>
                      </a:prstGeom>
                    </p:spPr>
                  </p:pic>
                </p:oleObj>
              </mc:Fallback>
            </mc:AlternateContent>
          </a:graphicData>
        </a:graphic>
      </p:graphicFrame>
    </p:spTree>
    <p:extLst>
      <p:ext uri="{BB962C8B-B14F-4D97-AF65-F5344CB8AC3E}">
        <p14:creationId xmlns:p14="http://schemas.microsoft.com/office/powerpoint/2010/main" val="1440051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6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0B17EF-FE40-C544-8B9D-63BF8E391866}"/>
              </a:ext>
            </a:extLst>
          </p:cNvPr>
          <p:cNvPicPr>
            <a:picLocks noChangeAspect="1"/>
          </p:cNvPicPr>
          <p:nvPr/>
        </p:nvPicPr>
        <p:blipFill>
          <a:blip r:embed="rId3"/>
          <a:stretch>
            <a:fillRect/>
          </a:stretch>
        </p:blipFill>
        <p:spPr>
          <a:xfrm>
            <a:off x="-228600" y="-152399"/>
            <a:ext cx="9912794" cy="7162800"/>
          </a:xfrm>
          <a:prstGeom prst="rect">
            <a:avLst/>
          </a:prstGeom>
        </p:spPr>
      </p:pic>
      <p:sp>
        <p:nvSpPr>
          <p:cNvPr id="5" name="TextBox 4">
            <a:extLst>
              <a:ext uri="{FF2B5EF4-FFF2-40B4-BE49-F238E27FC236}">
                <a16:creationId xmlns:a16="http://schemas.microsoft.com/office/drawing/2014/main" id="{B46270A3-66C6-F247-96F9-C07652CDFECD}"/>
              </a:ext>
            </a:extLst>
          </p:cNvPr>
          <p:cNvSpPr txBox="1"/>
          <p:nvPr/>
        </p:nvSpPr>
        <p:spPr>
          <a:xfrm>
            <a:off x="0" y="4919008"/>
            <a:ext cx="6616148" cy="1938992"/>
          </a:xfrm>
          <a:prstGeom prst="rect">
            <a:avLst/>
          </a:prstGeom>
          <a:gradFill>
            <a:gsLst>
              <a:gs pos="1000">
                <a:schemeClr val="accent1">
                  <a:lumMod val="5000"/>
                  <a:lumOff val="95000"/>
                </a:schemeClr>
              </a:gs>
              <a:gs pos="57000">
                <a:schemeClr val="accent1">
                  <a:alpha val="85000"/>
                  <a:lumMod val="47000"/>
                  <a:lumOff val="53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4000" b="1" dirty="0">
                <a:solidFill>
                  <a:schemeClr val="accent3">
                    <a:lumMod val="50000"/>
                  </a:schemeClr>
                </a:solidFill>
              </a:rPr>
              <a:t>Increased Greenhouse Gases </a:t>
            </a:r>
            <a:br>
              <a:rPr lang="en-US" sz="4000" b="1" dirty="0">
                <a:solidFill>
                  <a:schemeClr val="accent3">
                    <a:lumMod val="50000"/>
                  </a:schemeClr>
                </a:solidFill>
              </a:rPr>
            </a:br>
            <a:r>
              <a:rPr lang="en-US" sz="4000" b="1" dirty="0">
                <a:solidFill>
                  <a:schemeClr val="accent3">
                    <a:lumMod val="50000"/>
                  </a:schemeClr>
                </a:solidFill>
              </a:rPr>
              <a:t>		</a:t>
            </a:r>
            <a:r>
              <a:rPr lang="en-US" sz="4000" b="1" dirty="0">
                <a:solidFill>
                  <a:schemeClr val="accent3">
                    <a:lumMod val="50000"/>
                  </a:schemeClr>
                </a:solidFill>
                <a:sym typeface="Wingdings" pitchFamily="2" charset="2"/>
              </a:rPr>
              <a:t>Global Warming</a:t>
            </a:r>
            <a:br>
              <a:rPr lang="en-US" sz="4000" b="1" dirty="0">
                <a:solidFill>
                  <a:schemeClr val="accent3">
                    <a:lumMod val="50000"/>
                  </a:schemeClr>
                </a:solidFill>
                <a:sym typeface="Wingdings" pitchFamily="2" charset="2"/>
              </a:rPr>
            </a:br>
            <a:r>
              <a:rPr lang="en-US" sz="4000" b="1" dirty="0">
                <a:solidFill>
                  <a:schemeClr val="accent3">
                    <a:lumMod val="50000"/>
                  </a:schemeClr>
                </a:solidFill>
                <a:sym typeface="Wingdings" pitchFamily="2" charset="2"/>
              </a:rPr>
              <a:t>				Climate Change</a:t>
            </a:r>
            <a:endParaRPr lang="en-US" sz="4000" b="1" dirty="0">
              <a:solidFill>
                <a:schemeClr val="accent3">
                  <a:lumMod val="50000"/>
                </a:schemeClr>
              </a:solidFill>
            </a:endParaRPr>
          </a:p>
        </p:txBody>
      </p:sp>
    </p:spTree>
    <p:extLst>
      <p:ext uri="{BB962C8B-B14F-4D97-AF65-F5344CB8AC3E}">
        <p14:creationId xmlns:p14="http://schemas.microsoft.com/office/powerpoint/2010/main" val="1299776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47424239-E5D3-7B49-A819-E81BBE3AB717}"/>
              </a:ext>
            </a:extLst>
          </p:cNvPr>
          <p:cNvPicPr>
            <a:picLocks noGrp="1" noChangeAspect="1"/>
          </p:cNvPicPr>
          <p:nvPr>
            <p:ph sz="half" idx="2"/>
          </p:nvPr>
        </p:nvPicPr>
        <p:blipFill>
          <a:blip r:embed="rId3"/>
          <a:stretch>
            <a:fillRect/>
          </a:stretch>
        </p:blipFill>
        <p:spPr>
          <a:xfrm>
            <a:off x="1" y="0"/>
            <a:ext cx="9683990" cy="7277440"/>
          </a:xfrm>
        </p:spPr>
      </p:pic>
      <p:sp>
        <p:nvSpPr>
          <p:cNvPr id="2" name="Title 1">
            <a:extLst>
              <a:ext uri="{FF2B5EF4-FFF2-40B4-BE49-F238E27FC236}">
                <a16:creationId xmlns:a16="http://schemas.microsoft.com/office/drawing/2014/main" id="{993EF64C-8BD7-48E4-867A-A72ABAC0C0F9}"/>
              </a:ext>
            </a:extLst>
          </p:cNvPr>
          <p:cNvSpPr>
            <a:spLocks noGrp="1"/>
          </p:cNvSpPr>
          <p:nvPr>
            <p:ph type="title"/>
          </p:nvPr>
        </p:nvSpPr>
        <p:spPr>
          <a:xfrm>
            <a:off x="-228599" y="274638"/>
            <a:ext cx="9912590" cy="1143000"/>
          </a:xfrm>
        </p:spPr>
        <p:txBody>
          <a:bodyPr>
            <a:normAutofit/>
          </a:bodyPr>
          <a:lstStyle/>
          <a:p>
            <a:pPr algn="ctr"/>
            <a:r>
              <a:rPr lang="en-US" b="1" dirty="0">
                <a:solidFill>
                  <a:schemeClr val="bg1"/>
                </a:solidFill>
                <a:latin typeface="+mn-lt"/>
              </a:rPr>
              <a:t>Greenhouse Gases</a:t>
            </a:r>
          </a:p>
        </p:txBody>
      </p:sp>
      <p:sp>
        <p:nvSpPr>
          <p:cNvPr id="4" name="Text Placeholder 3">
            <a:extLst>
              <a:ext uri="{FF2B5EF4-FFF2-40B4-BE49-F238E27FC236}">
                <a16:creationId xmlns:a16="http://schemas.microsoft.com/office/drawing/2014/main" id="{510D8DA1-2CE4-484F-A5FF-F5AD0FFA77D6}"/>
              </a:ext>
            </a:extLst>
          </p:cNvPr>
          <p:cNvSpPr>
            <a:spLocks noGrp="1"/>
          </p:cNvSpPr>
          <p:nvPr>
            <p:ph type="body" idx="1"/>
          </p:nvPr>
        </p:nvSpPr>
        <p:spPr>
          <a:xfrm>
            <a:off x="2667000" y="1219200"/>
            <a:ext cx="4267200" cy="639762"/>
          </a:xfrm>
        </p:spPr>
        <p:txBody>
          <a:bodyPr/>
          <a:lstStyle/>
          <a:p>
            <a:pPr algn="ctr"/>
            <a:r>
              <a:rPr lang="en-US" dirty="0">
                <a:solidFill>
                  <a:schemeClr val="bg1"/>
                </a:solidFill>
              </a:rPr>
              <a:t>Carbon Dioxide (CO</a:t>
            </a:r>
            <a:r>
              <a:rPr lang="en-US" baseline="-25000" dirty="0">
                <a:solidFill>
                  <a:schemeClr val="bg1"/>
                </a:solidFill>
              </a:rPr>
              <a:t>2</a:t>
            </a:r>
            <a:r>
              <a:rPr lang="en-US" dirty="0">
                <a:solidFill>
                  <a:schemeClr val="bg1"/>
                </a:solidFill>
              </a:rPr>
              <a:t>)</a:t>
            </a:r>
          </a:p>
        </p:txBody>
      </p:sp>
    </p:spTree>
    <p:extLst>
      <p:ext uri="{BB962C8B-B14F-4D97-AF65-F5344CB8AC3E}">
        <p14:creationId xmlns:p14="http://schemas.microsoft.com/office/powerpoint/2010/main" val="2854295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E559B-6349-E642-8A87-A297ECD67567}"/>
              </a:ext>
            </a:extLst>
          </p:cNvPr>
          <p:cNvSpPr>
            <a:spLocks noGrp="1"/>
          </p:cNvSpPr>
          <p:nvPr>
            <p:ph type="title"/>
          </p:nvPr>
        </p:nvSpPr>
        <p:spPr/>
        <p:txBody>
          <a:bodyPr/>
          <a:lstStyle/>
          <a:p>
            <a:r>
              <a:rPr lang="en-US" b="1" dirty="0">
                <a:latin typeface="+mn-lt"/>
              </a:rPr>
              <a:t>Methane</a:t>
            </a:r>
          </a:p>
        </p:txBody>
      </p:sp>
      <p:sp>
        <p:nvSpPr>
          <p:cNvPr id="3" name="Text Placeholder 2">
            <a:extLst>
              <a:ext uri="{FF2B5EF4-FFF2-40B4-BE49-F238E27FC236}">
                <a16:creationId xmlns:a16="http://schemas.microsoft.com/office/drawing/2014/main" id="{F475D455-EF0B-DC43-8877-3F45A9C8D70D}"/>
              </a:ext>
            </a:extLst>
          </p:cNvPr>
          <p:cNvSpPr>
            <a:spLocks noGrp="1"/>
          </p:cNvSpPr>
          <p:nvPr>
            <p:ph type="body" idx="1"/>
          </p:nvPr>
        </p:nvSpPr>
        <p:spPr/>
        <p:txBody>
          <a:bodyPr/>
          <a:lstStyle/>
          <a:p>
            <a:endParaRPr lang="en-US"/>
          </a:p>
        </p:txBody>
      </p:sp>
      <p:pic>
        <p:nvPicPr>
          <p:cNvPr id="8" name="Content Placeholder 7">
            <a:extLst>
              <a:ext uri="{FF2B5EF4-FFF2-40B4-BE49-F238E27FC236}">
                <a16:creationId xmlns:a16="http://schemas.microsoft.com/office/drawing/2014/main" id="{CD231C46-9545-9443-9A2C-911B1977C778}"/>
              </a:ext>
            </a:extLst>
          </p:cNvPr>
          <p:cNvPicPr>
            <a:picLocks noGrp="1" noChangeAspect="1"/>
          </p:cNvPicPr>
          <p:nvPr>
            <p:ph sz="half" idx="2"/>
          </p:nvPr>
        </p:nvPicPr>
        <p:blipFill>
          <a:blip r:embed="rId3"/>
          <a:stretch>
            <a:fillRect/>
          </a:stretch>
        </p:blipFill>
        <p:spPr>
          <a:xfrm>
            <a:off x="457200" y="1535113"/>
            <a:ext cx="4082631" cy="5049441"/>
          </a:xfrm>
        </p:spPr>
      </p:pic>
      <p:sp>
        <p:nvSpPr>
          <p:cNvPr id="5" name="Text Placeholder 4">
            <a:extLst>
              <a:ext uri="{FF2B5EF4-FFF2-40B4-BE49-F238E27FC236}">
                <a16:creationId xmlns:a16="http://schemas.microsoft.com/office/drawing/2014/main" id="{2D57FF20-773D-A444-973D-1CE123082495}"/>
              </a:ext>
            </a:extLst>
          </p:cNvPr>
          <p:cNvSpPr>
            <a:spLocks noGrp="1"/>
          </p:cNvSpPr>
          <p:nvPr>
            <p:ph type="body" sz="quarter" idx="3"/>
          </p:nvPr>
        </p:nvSpPr>
        <p:spPr/>
        <p:txBody>
          <a:bodyPr/>
          <a:lstStyle/>
          <a:p>
            <a:endParaRPr lang="en-US"/>
          </a:p>
        </p:txBody>
      </p:sp>
      <p:pic>
        <p:nvPicPr>
          <p:cNvPr id="10" name="Content Placeholder 9">
            <a:extLst>
              <a:ext uri="{FF2B5EF4-FFF2-40B4-BE49-F238E27FC236}">
                <a16:creationId xmlns:a16="http://schemas.microsoft.com/office/drawing/2014/main" id="{7396A1F8-9013-D745-BA1D-A2C998BE2973}"/>
              </a:ext>
            </a:extLst>
          </p:cNvPr>
          <p:cNvPicPr>
            <a:picLocks noGrp="1" noChangeAspect="1"/>
          </p:cNvPicPr>
          <p:nvPr>
            <p:ph sz="quarter" idx="4"/>
          </p:nvPr>
        </p:nvPicPr>
        <p:blipFill>
          <a:blip r:embed="rId4"/>
          <a:stretch>
            <a:fillRect/>
          </a:stretch>
        </p:blipFill>
        <p:spPr>
          <a:xfrm>
            <a:off x="4687468" y="1532519"/>
            <a:ext cx="3999332" cy="5049441"/>
          </a:xfrm>
        </p:spPr>
      </p:pic>
    </p:spTree>
    <p:extLst>
      <p:ext uri="{BB962C8B-B14F-4D97-AF65-F5344CB8AC3E}">
        <p14:creationId xmlns:p14="http://schemas.microsoft.com/office/powerpoint/2010/main" val="2126252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n a screen&#10;&#10;Description automatically generated">
            <a:extLst>
              <a:ext uri="{FF2B5EF4-FFF2-40B4-BE49-F238E27FC236}">
                <a16:creationId xmlns:a16="http://schemas.microsoft.com/office/drawing/2014/main" id="{D6BD9AA6-4CE6-9B95-5844-BD4F9383B0A8}"/>
              </a:ext>
            </a:extLst>
          </p:cNvPr>
          <p:cNvPicPr>
            <a:picLocks noChangeAspect="1"/>
          </p:cNvPicPr>
          <p:nvPr/>
        </p:nvPicPr>
        <p:blipFill rotWithShape="1">
          <a:blip r:embed="rId3"/>
          <a:srcRect l="2941" t="6470" r="4412"/>
          <a:stretch/>
        </p:blipFill>
        <p:spPr>
          <a:xfrm>
            <a:off x="-42413" y="381000"/>
            <a:ext cx="9228825" cy="5665572"/>
          </a:xfrm>
          <a:prstGeom prst="rect">
            <a:avLst/>
          </a:prstGeom>
        </p:spPr>
      </p:pic>
    </p:spTree>
    <p:extLst>
      <p:ext uri="{BB962C8B-B14F-4D97-AF65-F5344CB8AC3E}">
        <p14:creationId xmlns:p14="http://schemas.microsoft.com/office/powerpoint/2010/main" val="3130362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 y="-76200"/>
            <a:ext cx="9686925" cy="7010400"/>
          </a:xfrm>
          <a:prstGeom prst="rect">
            <a:avLst/>
          </a:prstGeom>
        </p:spPr>
      </p:pic>
      <p:sp>
        <p:nvSpPr>
          <p:cNvPr id="2" name="TextBox 1">
            <a:extLst>
              <a:ext uri="{FF2B5EF4-FFF2-40B4-BE49-F238E27FC236}">
                <a16:creationId xmlns:a16="http://schemas.microsoft.com/office/drawing/2014/main" id="{153763A0-A9E3-DD45-80E6-AABA17794FC3}"/>
              </a:ext>
            </a:extLst>
          </p:cNvPr>
          <p:cNvSpPr txBox="1"/>
          <p:nvPr/>
        </p:nvSpPr>
        <p:spPr>
          <a:xfrm>
            <a:off x="838200" y="5638800"/>
            <a:ext cx="2743200" cy="707886"/>
          </a:xfrm>
          <a:prstGeom prst="rect">
            <a:avLst/>
          </a:prstGeom>
          <a:noFill/>
        </p:spPr>
        <p:txBody>
          <a:bodyPr wrap="square" rtlCol="0">
            <a:spAutoFit/>
          </a:bodyPr>
          <a:lstStyle/>
          <a:p>
            <a:r>
              <a:rPr lang="en-US" sz="4000" b="1" dirty="0">
                <a:solidFill>
                  <a:schemeClr val="bg1"/>
                </a:solidFill>
              </a:rPr>
              <a:t>Drought</a:t>
            </a:r>
          </a:p>
        </p:txBody>
      </p:sp>
    </p:spTree>
    <p:extLst>
      <p:ext uri="{BB962C8B-B14F-4D97-AF65-F5344CB8AC3E}">
        <p14:creationId xmlns:p14="http://schemas.microsoft.com/office/powerpoint/2010/main" val="1715607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8832C5-1717-0816-38E1-C79D46ADF04F}"/>
              </a:ext>
            </a:extLst>
          </p:cNvPr>
          <p:cNvSpPr>
            <a:spLocks noGrp="1"/>
          </p:cNvSpPr>
          <p:nvPr>
            <p:ph type="title"/>
          </p:nvPr>
        </p:nvSpPr>
        <p:spPr/>
        <p:txBody>
          <a:bodyPr/>
          <a:lstStyle/>
          <a:p>
            <a:r>
              <a:rPr lang="en-US" dirty="0"/>
              <a:t>This session we’ll begin to: </a:t>
            </a:r>
          </a:p>
        </p:txBody>
      </p:sp>
      <p:sp>
        <p:nvSpPr>
          <p:cNvPr id="5" name="Content Placeholder 4">
            <a:extLst>
              <a:ext uri="{FF2B5EF4-FFF2-40B4-BE49-F238E27FC236}">
                <a16:creationId xmlns:a16="http://schemas.microsoft.com/office/drawing/2014/main" id="{6F7147EC-D809-D2E2-8811-1E02E444C61C}"/>
              </a:ext>
            </a:extLst>
          </p:cNvPr>
          <p:cNvSpPr>
            <a:spLocks noGrp="1"/>
          </p:cNvSpPr>
          <p:nvPr>
            <p:ph idx="1"/>
          </p:nvPr>
        </p:nvSpPr>
        <p:spPr>
          <a:xfrm>
            <a:off x="516988" y="2049487"/>
            <a:ext cx="8184626" cy="2732650"/>
          </a:xfrm>
        </p:spPr>
        <p:txBody>
          <a:bodyPr/>
          <a:lstStyle/>
          <a:p>
            <a:pPr>
              <a:buFont typeface="Wingdings" panose="05000000000000000000" pitchFamily="2" charset="2"/>
              <a:buChar char="Ø"/>
            </a:pPr>
            <a:r>
              <a:rPr lang="en-US" dirty="0"/>
              <a:t>Understand the scope, urgency, and possible solutions of the climate crisis.</a:t>
            </a:r>
            <a:br>
              <a:rPr lang="en-US" dirty="0"/>
            </a:br>
            <a:endParaRPr lang="en-US" dirty="0"/>
          </a:p>
          <a:p>
            <a:pPr>
              <a:buFont typeface="Wingdings" panose="05000000000000000000" pitchFamily="2" charset="2"/>
              <a:buChar char="Ø"/>
            </a:pPr>
            <a:r>
              <a:rPr lang="en-US" dirty="0"/>
              <a:t>Understand humanity’s effects upon nature’s </a:t>
            </a:r>
            <a:r>
              <a:rPr lang="en-US"/>
              <a:t>systems.</a:t>
            </a:r>
            <a:br>
              <a:rPr lang="en-US"/>
            </a:br>
            <a:endParaRPr lang="en-US" dirty="0"/>
          </a:p>
          <a:p>
            <a:pPr>
              <a:buFont typeface="Wingdings" panose="05000000000000000000" pitchFamily="2" charset="2"/>
              <a:buChar char="Ø"/>
            </a:pPr>
            <a:r>
              <a:rPr lang="en-US" dirty="0"/>
              <a:t>Claim our role as caretakers and advocates.</a:t>
            </a:r>
          </a:p>
        </p:txBody>
      </p:sp>
    </p:spTree>
    <p:extLst>
      <p:ext uri="{BB962C8B-B14F-4D97-AF65-F5344CB8AC3E}">
        <p14:creationId xmlns:p14="http://schemas.microsoft.com/office/powerpoint/2010/main" val="382022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67" y="0"/>
            <a:ext cx="10024533" cy="6858000"/>
          </a:xfrm>
          <a:prstGeom prst="rect">
            <a:avLst/>
          </a:prstGeom>
        </p:spPr>
      </p:pic>
      <p:sp>
        <p:nvSpPr>
          <p:cNvPr id="3" name="TextBox 2">
            <a:extLst>
              <a:ext uri="{FF2B5EF4-FFF2-40B4-BE49-F238E27FC236}">
                <a16:creationId xmlns:a16="http://schemas.microsoft.com/office/drawing/2014/main" id="{2079666E-2A6F-2B48-A6DC-2F2D7315157B}"/>
              </a:ext>
            </a:extLst>
          </p:cNvPr>
          <p:cNvSpPr txBox="1"/>
          <p:nvPr/>
        </p:nvSpPr>
        <p:spPr>
          <a:xfrm>
            <a:off x="4800600" y="304800"/>
            <a:ext cx="4114800" cy="646331"/>
          </a:xfrm>
          <a:prstGeom prst="rect">
            <a:avLst/>
          </a:prstGeom>
          <a:noFill/>
        </p:spPr>
        <p:txBody>
          <a:bodyPr wrap="square" rtlCol="0">
            <a:spAutoFit/>
          </a:bodyPr>
          <a:lstStyle/>
          <a:p>
            <a:r>
              <a:rPr lang="en-US" sz="3600" b="1" dirty="0">
                <a:solidFill>
                  <a:schemeClr val="bg1"/>
                </a:solidFill>
              </a:rPr>
              <a:t>Food Scarcity</a:t>
            </a:r>
          </a:p>
        </p:txBody>
      </p:sp>
    </p:spTree>
    <p:extLst>
      <p:ext uri="{BB962C8B-B14F-4D97-AF65-F5344CB8AC3E}">
        <p14:creationId xmlns:p14="http://schemas.microsoft.com/office/powerpoint/2010/main" val="2362458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61D3E59-7C65-1441-B94A-0AFCBE13B2BA}"/>
              </a:ext>
            </a:extLst>
          </p:cNvPr>
          <p:cNvPicPr>
            <a:picLocks noGrp="1" noChangeAspect="1"/>
          </p:cNvPicPr>
          <p:nvPr>
            <p:ph idx="1"/>
          </p:nvPr>
        </p:nvPicPr>
        <p:blipFill>
          <a:blip r:embed="rId3"/>
          <a:stretch>
            <a:fillRect/>
          </a:stretch>
        </p:blipFill>
        <p:spPr>
          <a:xfrm>
            <a:off x="0" y="-1219200"/>
            <a:ext cx="9144000" cy="9014773"/>
          </a:xfrm>
        </p:spPr>
      </p:pic>
      <p:sp>
        <p:nvSpPr>
          <p:cNvPr id="7" name="TextBox 6">
            <a:extLst>
              <a:ext uri="{FF2B5EF4-FFF2-40B4-BE49-F238E27FC236}">
                <a16:creationId xmlns:a16="http://schemas.microsoft.com/office/drawing/2014/main" id="{DC899752-BB4B-AF48-87B1-5DE89CD318C6}"/>
              </a:ext>
            </a:extLst>
          </p:cNvPr>
          <p:cNvSpPr txBox="1"/>
          <p:nvPr/>
        </p:nvSpPr>
        <p:spPr>
          <a:xfrm>
            <a:off x="-47625" y="5547002"/>
            <a:ext cx="9067800" cy="1107996"/>
          </a:xfrm>
          <a:prstGeom prst="rect">
            <a:avLst/>
          </a:prstGeom>
          <a:noFill/>
        </p:spPr>
        <p:txBody>
          <a:bodyPr wrap="square" rtlCol="0">
            <a:spAutoFit/>
          </a:bodyPr>
          <a:lstStyle/>
          <a:p>
            <a:pPr algn="ctr"/>
            <a:r>
              <a:rPr lang="en-US" sz="4800" b="1" dirty="0">
                <a:solidFill>
                  <a:srgbClr val="FFC000"/>
                </a:solidFill>
              </a:rPr>
              <a:t>Threatening life as we know it</a:t>
            </a:r>
          </a:p>
          <a:p>
            <a:pPr algn="ctr"/>
            <a:endParaRPr lang="en-US" dirty="0"/>
          </a:p>
        </p:txBody>
      </p:sp>
      <p:sp>
        <p:nvSpPr>
          <p:cNvPr id="8" name="TextBox 7">
            <a:extLst>
              <a:ext uri="{FF2B5EF4-FFF2-40B4-BE49-F238E27FC236}">
                <a16:creationId xmlns:a16="http://schemas.microsoft.com/office/drawing/2014/main" id="{33985E63-EAA3-E04A-833C-4C14CF57A61F}"/>
              </a:ext>
            </a:extLst>
          </p:cNvPr>
          <p:cNvSpPr txBox="1"/>
          <p:nvPr/>
        </p:nvSpPr>
        <p:spPr>
          <a:xfrm>
            <a:off x="19050" y="253900"/>
            <a:ext cx="9067800" cy="923330"/>
          </a:xfrm>
          <a:prstGeom prst="rect">
            <a:avLst/>
          </a:prstGeom>
          <a:noFill/>
        </p:spPr>
        <p:txBody>
          <a:bodyPr wrap="square" rtlCol="0">
            <a:spAutoFit/>
          </a:bodyPr>
          <a:lstStyle/>
          <a:p>
            <a:pPr algn="ctr"/>
            <a:r>
              <a:rPr lang="en-US" sz="5400" b="1" dirty="0">
                <a:solidFill>
                  <a:srgbClr val="FFC000"/>
                </a:solidFill>
              </a:rPr>
              <a:t>Without Food Resources</a:t>
            </a:r>
            <a:endParaRPr lang="en-US" sz="5400" dirty="0">
              <a:solidFill>
                <a:srgbClr val="FFC000"/>
              </a:solidFill>
            </a:endParaRPr>
          </a:p>
        </p:txBody>
      </p:sp>
      <p:sp>
        <p:nvSpPr>
          <p:cNvPr id="9" name="TextBox 8">
            <a:extLst>
              <a:ext uri="{FF2B5EF4-FFF2-40B4-BE49-F238E27FC236}">
                <a16:creationId xmlns:a16="http://schemas.microsoft.com/office/drawing/2014/main" id="{D6F64408-E277-664B-AC4F-B0AE1F847CB9}"/>
              </a:ext>
            </a:extLst>
          </p:cNvPr>
          <p:cNvSpPr txBox="1"/>
          <p:nvPr/>
        </p:nvSpPr>
        <p:spPr>
          <a:xfrm>
            <a:off x="38100" y="1706880"/>
            <a:ext cx="8686800" cy="1754326"/>
          </a:xfrm>
          <a:prstGeom prst="rect">
            <a:avLst/>
          </a:prstGeom>
          <a:noFill/>
        </p:spPr>
        <p:txBody>
          <a:bodyPr wrap="square" rtlCol="0">
            <a:spAutoFit/>
          </a:bodyPr>
          <a:lstStyle/>
          <a:p>
            <a:r>
              <a:rPr lang="en-US" sz="4400" b="1" dirty="0"/>
              <a:t>Malnutrition &amp; Disease</a:t>
            </a:r>
          </a:p>
          <a:p>
            <a:endParaRPr lang="en-US" sz="2000" b="1" dirty="0"/>
          </a:p>
          <a:p>
            <a:r>
              <a:rPr lang="en-US" sz="2000" b="1" dirty="0"/>
              <a:t>									</a:t>
            </a:r>
            <a:r>
              <a:rPr lang="en-US" sz="4400" b="1" dirty="0"/>
              <a:t>   Mass Migration</a:t>
            </a:r>
          </a:p>
        </p:txBody>
      </p:sp>
      <p:sp>
        <p:nvSpPr>
          <p:cNvPr id="10" name="TextBox 9">
            <a:extLst>
              <a:ext uri="{FF2B5EF4-FFF2-40B4-BE49-F238E27FC236}">
                <a16:creationId xmlns:a16="http://schemas.microsoft.com/office/drawing/2014/main" id="{A0E85035-2AD8-1349-95D5-F12F2C7B29AD}"/>
              </a:ext>
            </a:extLst>
          </p:cNvPr>
          <p:cNvSpPr txBox="1"/>
          <p:nvPr/>
        </p:nvSpPr>
        <p:spPr>
          <a:xfrm>
            <a:off x="0" y="3704570"/>
            <a:ext cx="8686800" cy="1569660"/>
          </a:xfrm>
          <a:prstGeom prst="rect">
            <a:avLst/>
          </a:prstGeom>
          <a:noFill/>
        </p:spPr>
        <p:txBody>
          <a:bodyPr wrap="square" rtlCol="0">
            <a:spAutoFit/>
          </a:bodyPr>
          <a:lstStyle/>
          <a:p>
            <a:pPr algn="ctr"/>
            <a:r>
              <a:rPr lang="en-US" sz="4800" b="1" dirty="0"/>
              <a:t>Hoarding</a:t>
            </a:r>
          </a:p>
          <a:p>
            <a:pPr algn="ctr"/>
            <a:r>
              <a:rPr lang="en-US" sz="4800" b="1" dirty="0"/>
              <a:t>Corruption     Violence</a:t>
            </a:r>
          </a:p>
        </p:txBody>
      </p:sp>
    </p:spTree>
    <p:extLst>
      <p:ext uri="{BB962C8B-B14F-4D97-AF65-F5344CB8AC3E}">
        <p14:creationId xmlns:p14="http://schemas.microsoft.com/office/powerpoint/2010/main" val="516075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A68C3BE-388E-41D5-978F-96D42FD4CBD0}"/>
              </a:ext>
            </a:extLst>
          </p:cNvPr>
          <p:cNvSpPr>
            <a:spLocks noGrp="1"/>
          </p:cNvSpPr>
          <p:nvPr>
            <p:ph type="title"/>
          </p:nvPr>
        </p:nvSpPr>
        <p:spPr>
          <a:xfrm>
            <a:off x="495030" y="2767106"/>
            <a:ext cx="2160621" cy="3071906"/>
          </a:xfrm>
        </p:spPr>
        <p:txBody>
          <a:bodyPr vert="horz" lIns="91440" tIns="45720" rIns="91440" bIns="45720" rtlCol="0" anchor="t">
            <a:normAutofit/>
          </a:bodyPr>
          <a:lstStyle/>
          <a:p>
            <a:pPr algn="l" defTabSz="914400">
              <a:lnSpc>
                <a:spcPct val="90000"/>
              </a:lnSpc>
            </a:pPr>
            <a:r>
              <a:rPr lang="en-US" sz="4000" b="1" kern="1200" dirty="0">
                <a:solidFill>
                  <a:srgbClr val="FFFFFF"/>
                </a:solidFill>
                <a:latin typeface="+mj-lt"/>
                <a:ea typeface="+mj-ea"/>
                <a:cs typeface="+mj-cs"/>
              </a:rPr>
              <a:t>What do you do first?</a:t>
            </a:r>
          </a:p>
        </p:txBody>
      </p:sp>
      <p:pic>
        <p:nvPicPr>
          <p:cNvPr id="5" name="Content Placeholder 4">
            <a:extLst>
              <a:ext uri="{FF2B5EF4-FFF2-40B4-BE49-F238E27FC236}">
                <a16:creationId xmlns:a16="http://schemas.microsoft.com/office/drawing/2014/main" id="{8759AA3C-1C05-455D-8BC2-C5F033055B1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212" r="18788"/>
          <a:stretch/>
        </p:blipFill>
        <p:spPr>
          <a:xfrm>
            <a:off x="3028952" y="1135858"/>
            <a:ext cx="6115047" cy="4586285"/>
          </a:xfrm>
          <a:prstGeom prst="rect">
            <a:avLst/>
          </a:prstGeom>
        </p:spPr>
      </p:pic>
    </p:spTree>
    <p:extLst>
      <p:ext uri="{BB962C8B-B14F-4D97-AF65-F5344CB8AC3E}">
        <p14:creationId xmlns:p14="http://schemas.microsoft.com/office/powerpoint/2010/main" val="762862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524280-C7AB-F599-11DC-60FA4D334348}"/>
              </a:ext>
            </a:extLst>
          </p:cNvPr>
          <p:cNvSpPr>
            <a:spLocks noGrp="1"/>
          </p:cNvSpPr>
          <p:nvPr>
            <p:ph type="title"/>
          </p:nvPr>
        </p:nvSpPr>
        <p:spPr>
          <a:xfrm>
            <a:off x="477982" y="195614"/>
            <a:ext cx="8285018" cy="574463"/>
          </a:xfrm>
        </p:spPr>
        <p:txBody>
          <a:bodyPr>
            <a:normAutofit fontScale="90000"/>
          </a:bodyPr>
          <a:lstStyle/>
          <a:p>
            <a:r>
              <a:rPr lang="en-US" dirty="0"/>
              <a:t>Many forces are already turning the faucet! </a:t>
            </a:r>
          </a:p>
        </p:txBody>
      </p:sp>
      <p:sp>
        <p:nvSpPr>
          <p:cNvPr id="5" name="Content Placeholder 4">
            <a:extLst>
              <a:ext uri="{FF2B5EF4-FFF2-40B4-BE49-F238E27FC236}">
                <a16:creationId xmlns:a16="http://schemas.microsoft.com/office/drawing/2014/main" id="{B7E736EF-D0CA-01DE-9D18-D8C5BE3228F4}"/>
              </a:ext>
            </a:extLst>
          </p:cNvPr>
          <p:cNvSpPr>
            <a:spLocks noGrp="1"/>
          </p:cNvSpPr>
          <p:nvPr>
            <p:ph idx="1"/>
          </p:nvPr>
        </p:nvSpPr>
        <p:spPr>
          <a:xfrm>
            <a:off x="6858000" y="1566001"/>
            <a:ext cx="2067790" cy="3934254"/>
          </a:xfrm>
        </p:spPr>
        <p:txBody>
          <a:bodyPr/>
          <a:lstStyle/>
          <a:p>
            <a:r>
              <a:rPr lang="en-US" dirty="0"/>
              <a:t>Especially renewables: </a:t>
            </a:r>
          </a:p>
          <a:p>
            <a:r>
              <a:rPr lang="en-US" dirty="0"/>
              <a:t>Small scale solar, utility scale solar, wind, geothermal – </a:t>
            </a:r>
          </a:p>
          <a:p>
            <a:endParaRPr lang="en-US" dirty="0"/>
          </a:p>
          <a:p>
            <a:r>
              <a:rPr lang="en-US" dirty="0"/>
              <a:t>2010-2021</a:t>
            </a:r>
            <a:br>
              <a:rPr lang="en-US" dirty="0"/>
            </a:br>
            <a:r>
              <a:rPr lang="en-US" sz="1800" dirty="0"/>
              <a:t>(PV magazine)</a:t>
            </a:r>
          </a:p>
        </p:txBody>
      </p:sp>
      <p:pic>
        <p:nvPicPr>
          <p:cNvPr id="7" name="Picture 6" descr="A graph of a solar generation&#10;&#10;Description automatically generated with medium confidence">
            <a:extLst>
              <a:ext uri="{FF2B5EF4-FFF2-40B4-BE49-F238E27FC236}">
                <a16:creationId xmlns:a16="http://schemas.microsoft.com/office/drawing/2014/main" id="{110A6C9E-D969-C70B-181B-BAB96C68EDFD}"/>
              </a:ext>
            </a:extLst>
          </p:cNvPr>
          <p:cNvPicPr>
            <a:picLocks noChangeAspect="1"/>
          </p:cNvPicPr>
          <p:nvPr/>
        </p:nvPicPr>
        <p:blipFill>
          <a:blip r:embed="rId3"/>
          <a:stretch>
            <a:fillRect/>
          </a:stretch>
        </p:blipFill>
        <p:spPr>
          <a:xfrm>
            <a:off x="0" y="810586"/>
            <a:ext cx="6554373" cy="6017433"/>
          </a:xfrm>
          <a:prstGeom prst="rect">
            <a:avLst/>
          </a:prstGeom>
        </p:spPr>
      </p:pic>
    </p:spTree>
    <p:extLst>
      <p:ext uri="{BB962C8B-B14F-4D97-AF65-F5344CB8AC3E}">
        <p14:creationId xmlns:p14="http://schemas.microsoft.com/office/powerpoint/2010/main" val="364185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F85B7-0C2E-CC5B-D121-8D4DF17B8D79}"/>
              </a:ext>
            </a:extLst>
          </p:cNvPr>
          <p:cNvSpPr>
            <a:spLocks noGrp="1"/>
          </p:cNvSpPr>
          <p:nvPr>
            <p:ph type="title"/>
          </p:nvPr>
        </p:nvSpPr>
        <p:spPr>
          <a:xfrm>
            <a:off x="342900" y="405056"/>
            <a:ext cx="8458200" cy="457201"/>
          </a:xfrm>
        </p:spPr>
        <p:txBody>
          <a:bodyPr>
            <a:normAutofit fontScale="90000"/>
          </a:bodyPr>
          <a:lstStyle/>
          <a:p>
            <a:r>
              <a:rPr lang="en-US" dirty="0"/>
              <a:t>The 15-cent/kwh rule of thumb: in Illinois</a:t>
            </a:r>
          </a:p>
        </p:txBody>
      </p:sp>
      <p:pic>
        <p:nvPicPr>
          <p:cNvPr id="5" name="Picture 4" descr="A graph of the united states&#10;&#10;Description automatically generated">
            <a:extLst>
              <a:ext uri="{FF2B5EF4-FFF2-40B4-BE49-F238E27FC236}">
                <a16:creationId xmlns:a16="http://schemas.microsoft.com/office/drawing/2014/main" id="{831AB83A-AA75-B888-E50D-15B076938E3A}"/>
              </a:ext>
            </a:extLst>
          </p:cNvPr>
          <p:cNvPicPr>
            <a:picLocks noChangeAspect="1"/>
          </p:cNvPicPr>
          <p:nvPr/>
        </p:nvPicPr>
        <p:blipFill rotWithShape="1">
          <a:blip r:embed="rId3"/>
          <a:srcRect t="10857" b="57779"/>
          <a:stretch/>
        </p:blipFill>
        <p:spPr>
          <a:xfrm>
            <a:off x="1152777" y="884740"/>
            <a:ext cx="8000865" cy="5287459"/>
          </a:xfrm>
          <a:prstGeom prst="rect">
            <a:avLst/>
          </a:prstGeom>
        </p:spPr>
      </p:pic>
      <p:sp>
        <p:nvSpPr>
          <p:cNvPr id="6" name="Arrow: Right 5">
            <a:extLst>
              <a:ext uri="{FF2B5EF4-FFF2-40B4-BE49-F238E27FC236}">
                <a16:creationId xmlns:a16="http://schemas.microsoft.com/office/drawing/2014/main" id="{1F8C9A34-5016-5D00-4EAF-A6551AA953F3}"/>
              </a:ext>
            </a:extLst>
          </p:cNvPr>
          <p:cNvSpPr/>
          <p:nvPr/>
        </p:nvSpPr>
        <p:spPr>
          <a:xfrm>
            <a:off x="228600" y="5235315"/>
            <a:ext cx="2057400" cy="457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198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606EE-C41D-4671-BA07-3C75ECB3D2B1}"/>
              </a:ext>
            </a:extLst>
          </p:cNvPr>
          <p:cNvSpPr>
            <a:spLocks noGrp="1"/>
          </p:cNvSpPr>
          <p:nvPr>
            <p:ph type="title"/>
          </p:nvPr>
        </p:nvSpPr>
        <p:spPr>
          <a:xfrm>
            <a:off x="5598460" y="1783959"/>
            <a:ext cx="3065480" cy="2889114"/>
          </a:xfrm>
        </p:spPr>
        <p:txBody>
          <a:bodyPr vert="horz" lIns="91440" tIns="45720" rIns="91440" bIns="45720" rtlCol="0" anchor="b">
            <a:normAutofit fontScale="90000"/>
          </a:bodyPr>
          <a:lstStyle/>
          <a:p>
            <a:pPr algn="l" defTabSz="914400">
              <a:lnSpc>
                <a:spcPct val="90000"/>
              </a:lnSpc>
            </a:pPr>
            <a:r>
              <a:rPr lang="en-US" sz="3300" b="1" dirty="0"/>
              <a:t>New Administration.</a:t>
            </a:r>
            <a:br>
              <a:rPr lang="en-US" sz="3300" b="1" dirty="0"/>
            </a:br>
            <a:br>
              <a:rPr lang="en-US" sz="3300" b="1" dirty="0"/>
            </a:br>
            <a:r>
              <a:rPr lang="en-US" sz="3300" b="1" dirty="0"/>
              <a:t>New Congress.</a:t>
            </a:r>
            <a:br>
              <a:rPr lang="en-US" sz="3300" b="1" dirty="0"/>
            </a:br>
            <a:br>
              <a:rPr lang="en-US" sz="3300" b="1" dirty="0"/>
            </a:br>
            <a:r>
              <a:rPr lang="en-US" sz="3300" b="1" dirty="0"/>
              <a:t>New Opportunity?</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A9290C42-7656-480E-A78A-FDB41A5E169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8717" r="30360" b="-1"/>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786343034"/>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pic>
        <p:nvPicPr>
          <p:cNvPr id="4" name="Picture 3" descr="A picture containing person, megaphone, loudspeaker&#10;&#10;Description automatically generated">
            <a:extLst>
              <a:ext uri="{FF2B5EF4-FFF2-40B4-BE49-F238E27FC236}">
                <a16:creationId xmlns:a16="http://schemas.microsoft.com/office/drawing/2014/main" id="{F385B3D3-9A07-4EBB-B85B-DE51005C964D}"/>
              </a:ext>
            </a:extLst>
          </p:cNvPr>
          <p:cNvPicPr>
            <a:picLocks noChangeAspect="1"/>
          </p:cNvPicPr>
          <p:nvPr/>
        </p:nvPicPr>
        <p:blipFill rotWithShape="1">
          <a:blip r:embed="rId3">
            <a:extLst>
              <a:ext uri="{28A0092B-C50C-407E-A947-70E740481C1C}">
                <a14:useLocalDpi xmlns:a14="http://schemas.microsoft.com/office/drawing/2010/main" val="0"/>
              </a:ext>
            </a:extLst>
          </a:blip>
          <a:srcRect l="22374" r="27626"/>
          <a:stretch/>
        </p:blipFill>
        <p:spPr>
          <a:xfrm>
            <a:off x="4625939" y="857250"/>
            <a:ext cx="4627082" cy="5143493"/>
          </a:xfrm>
          <a:prstGeom prst="rect">
            <a:avLst/>
          </a:prstGeom>
        </p:spPr>
      </p:pic>
      <p:pic>
        <p:nvPicPr>
          <p:cNvPr id="5" name="Picture 4" descr="Diagram, text&#10;&#10;Description automatically generated">
            <a:extLst>
              <a:ext uri="{FF2B5EF4-FFF2-40B4-BE49-F238E27FC236}">
                <a16:creationId xmlns:a16="http://schemas.microsoft.com/office/drawing/2014/main" id="{FD95B1BA-F8E3-4AC8-BE21-0087DE1BB8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 y="857250"/>
            <a:ext cx="4627082" cy="5143500"/>
          </a:xfrm>
          <a:prstGeom prst="rect">
            <a:avLst/>
          </a:prstGeom>
        </p:spPr>
      </p:pic>
    </p:spTree>
    <p:extLst>
      <p:ext uri="{BB962C8B-B14F-4D97-AF65-F5344CB8AC3E}">
        <p14:creationId xmlns:p14="http://schemas.microsoft.com/office/powerpoint/2010/main" val="2287156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505C9-E1E5-31AD-BE78-28C0F587F4DE}"/>
              </a:ext>
            </a:extLst>
          </p:cNvPr>
          <p:cNvSpPr>
            <a:spLocks noGrp="1"/>
          </p:cNvSpPr>
          <p:nvPr>
            <p:ph type="title"/>
          </p:nvPr>
        </p:nvSpPr>
        <p:spPr>
          <a:xfrm>
            <a:off x="477982" y="416137"/>
            <a:ext cx="7408719" cy="650663"/>
          </a:xfrm>
        </p:spPr>
        <p:txBody>
          <a:bodyPr>
            <a:noAutofit/>
          </a:bodyPr>
          <a:lstStyle/>
          <a:p>
            <a:r>
              <a:rPr lang="en-US" sz="4000" dirty="0"/>
              <a:t>Conversation</a:t>
            </a:r>
          </a:p>
        </p:txBody>
      </p:sp>
      <p:sp>
        <p:nvSpPr>
          <p:cNvPr id="3" name="Content Placeholder 2">
            <a:extLst>
              <a:ext uri="{FF2B5EF4-FFF2-40B4-BE49-F238E27FC236}">
                <a16:creationId xmlns:a16="http://schemas.microsoft.com/office/drawing/2014/main" id="{0CE1252D-BCC3-B786-731C-D8A60C90784E}"/>
              </a:ext>
            </a:extLst>
          </p:cNvPr>
          <p:cNvSpPr>
            <a:spLocks noGrp="1"/>
          </p:cNvSpPr>
          <p:nvPr>
            <p:ph idx="1"/>
          </p:nvPr>
        </p:nvSpPr>
        <p:spPr>
          <a:xfrm>
            <a:off x="477982" y="1219200"/>
            <a:ext cx="8447808" cy="4281055"/>
          </a:xfrm>
        </p:spPr>
        <p:txBody>
          <a:bodyPr>
            <a:normAutofit/>
          </a:bodyPr>
          <a:lstStyle/>
          <a:p>
            <a:pPr marL="457200" indent="-457200">
              <a:lnSpc>
                <a:spcPct val="150000"/>
              </a:lnSpc>
              <a:spcBef>
                <a:spcPts val="864"/>
              </a:spcBef>
              <a:buFont typeface="Wingdings" panose="05000000000000000000" pitchFamily="2" charset="2"/>
              <a:buChar char="Ø"/>
            </a:pPr>
            <a:r>
              <a:rPr lang="en-US" sz="3200" b="1" dirty="0"/>
              <a:t>What questions do you have?</a:t>
            </a:r>
          </a:p>
          <a:p>
            <a:pPr marL="457200" indent="-457200">
              <a:lnSpc>
                <a:spcPct val="150000"/>
              </a:lnSpc>
              <a:spcBef>
                <a:spcPts val="864"/>
              </a:spcBef>
              <a:buFont typeface="Wingdings" panose="05000000000000000000" pitchFamily="2" charset="2"/>
              <a:buChar char="Ø"/>
            </a:pPr>
            <a:r>
              <a:rPr lang="en-US" sz="3200" b="1" dirty="0"/>
              <a:t>What image stands out in your mind?</a:t>
            </a:r>
          </a:p>
          <a:p>
            <a:pPr marL="457200" indent="-457200">
              <a:lnSpc>
                <a:spcPct val="150000"/>
              </a:lnSpc>
              <a:spcBef>
                <a:spcPts val="864"/>
              </a:spcBef>
              <a:buFont typeface="Wingdings" panose="05000000000000000000" pitchFamily="2" charset="2"/>
              <a:buChar char="Ø"/>
            </a:pPr>
            <a:r>
              <a:rPr lang="en-US" sz="3200" b="1" dirty="0"/>
              <a:t>What did you learn that was new?</a:t>
            </a:r>
          </a:p>
          <a:p>
            <a:pPr marL="457200" indent="-457200">
              <a:lnSpc>
                <a:spcPct val="150000"/>
              </a:lnSpc>
              <a:spcBef>
                <a:spcPts val="864"/>
              </a:spcBef>
              <a:buFont typeface="Wingdings" panose="05000000000000000000" pitchFamily="2" charset="2"/>
              <a:buChar char="Ø"/>
            </a:pPr>
            <a:r>
              <a:rPr lang="en-US" sz="3200" b="1" dirty="0"/>
              <a:t>What surprised or disturbed you?</a:t>
            </a:r>
          </a:p>
          <a:p>
            <a:pPr marL="457200" indent="-457200">
              <a:lnSpc>
                <a:spcPct val="150000"/>
              </a:lnSpc>
              <a:spcBef>
                <a:spcPts val="864"/>
              </a:spcBef>
              <a:buFont typeface="Wingdings" panose="05000000000000000000" pitchFamily="2" charset="2"/>
              <a:buChar char="Ø"/>
            </a:pPr>
            <a:r>
              <a:rPr lang="en-US" sz="3200" b="1" dirty="0"/>
              <a:t>What concerns do you have?</a:t>
            </a:r>
          </a:p>
        </p:txBody>
      </p:sp>
    </p:spTree>
    <p:extLst>
      <p:ext uri="{BB962C8B-B14F-4D97-AF65-F5344CB8AC3E}">
        <p14:creationId xmlns:p14="http://schemas.microsoft.com/office/powerpoint/2010/main" val="1315130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E618A7-4754-3E0C-4356-4B9C9BC07FEF}"/>
              </a:ext>
            </a:extLst>
          </p:cNvPr>
          <p:cNvSpPr>
            <a:spLocks noGrp="1"/>
          </p:cNvSpPr>
          <p:nvPr>
            <p:ph type="ctrTitle"/>
          </p:nvPr>
        </p:nvSpPr>
        <p:spPr>
          <a:xfrm>
            <a:off x="1313833" y="1445078"/>
            <a:ext cx="3634740" cy="2558144"/>
          </a:xfrm>
        </p:spPr>
        <p:txBody>
          <a:bodyPr>
            <a:normAutofit fontScale="90000"/>
          </a:bodyPr>
          <a:lstStyle/>
          <a:p>
            <a:r>
              <a:rPr lang="en-US" dirty="0"/>
              <a:t>Scripture: </a:t>
            </a:r>
            <a:br>
              <a:rPr lang="en-US" dirty="0"/>
            </a:br>
            <a:r>
              <a:rPr lang="en-US" dirty="0"/>
              <a:t>Job 14:7-9</a:t>
            </a:r>
            <a:br>
              <a:rPr lang="en-US" dirty="0"/>
            </a:br>
            <a:r>
              <a:rPr lang="en-US" dirty="0"/>
              <a:t>Matthew 18:20 </a:t>
            </a:r>
            <a:br>
              <a:rPr lang="en-US" dirty="0"/>
            </a:br>
            <a:br>
              <a:rPr lang="en-US" dirty="0"/>
            </a:br>
            <a:r>
              <a:rPr lang="en-US" i="1" dirty="0"/>
              <a:t>Text, Context, Next</a:t>
            </a:r>
            <a:endParaRPr lang="en-US" dirty="0"/>
          </a:p>
        </p:txBody>
      </p:sp>
    </p:spTree>
    <p:extLst>
      <p:ext uri="{BB962C8B-B14F-4D97-AF65-F5344CB8AC3E}">
        <p14:creationId xmlns:p14="http://schemas.microsoft.com/office/powerpoint/2010/main" val="381844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09B5F-1323-1D89-9226-FA7CD02138CC}"/>
              </a:ext>
            </a:extLst>
          </p:cNvPr>
          <p:cNvSpPr>
            <a:spLocks noGrp="1"/>
          </p:cNvSpPr>
          <p:nvPr>
            <p:ph type="ctrTitle"/>
          </p:nvPr>
        </p:nvSpPr>
        <p:spPr/>
        <p:txBody>
          <a:bodyPr/>
          <a:lstStyle/>
          <a:p>
            <a:r>
              <a:rPr lang="en-US" dirty="0"/>
              <a:t>Climate Change 101</a:t>
            </a:r>
          </a:p>
        </p:txBody>
      </p:sp>
    </p:spTree>
    <p:extLst>
      <p:ext uri="{BB962C8B-B14F-4D97-AF65-F5344CB8AC3E}">
        <p14:creationId xmlns:p14="http://schemas.microsoft.com/office/powerpoint/2010/main" val="291119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09B5F-1323-1D89-9226-FA7CD02138CC}"/>
              </a:ext>
            </a:extLst>
          </p:cNvPr>
          <p:cNvSpPr>
            <a:spLocks noGrp="1"/>
          </p:cNvSpPr>
          <p:nvPr>
            <p:ph type="ctrTitle"/>
          </p:nvPr>
        </p:nvSpPr>
        <p:spPr/>
        <p:txBody>
          <a:bodyPr/>
          <a:lstStyle/>
          <a:p>
            <a:r>
              <a:rPr lang="en-US" dirty="0"/>
              <a:t>Climate Change 101</a:t>
            </a:r>
          </a:p>
        </p:txBody>
      </p:sp>
    </p:spTree>
    <p:extLst>
      <p:ext uri="{BB962C8B-B14F-4D97-AF65-F5344CB8AC3E}">
        <p14:creationId xmlns:p14="http://schemas.microsoft.com/office/powerpoint/2010/main" val="159152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3767D37-BE5D-F44C-95DC-4108646EB36F}"/>
              </a:ext>
            </a:extLst>
          </p:cNvPr>
          <p:cNvPicPr>
            <a:picLocks noGrp="1" noChangeAspect="1"/>
          </p:cNvPicPr>
          <p:nvPr>
            <p:ph idx="1"/>
          </p:nvPr>
        </p:nvPicPr>
        <p:blipFill>
          <a:blip r:embed="rId3"/>
          <a:stretch>
            <a:fillRect/>
          </a:stretch>
        </p:blipFill>
        <p:spPr>
          <a:xfrm>
            <a:off x="3465513" y="-685800"/>
            <a:ext cx="5678487" cy="7832666"/>
          </a:xfrm>
        </p:spPr>
      </p:pic>
      <p:sp>
        <p:nvSpPr>
          <p:cNvPr id="6" name="Text Placeholder 5">
            <a:extLst>
              <a:ext uri="{FF2B5EF4-FFF2-40B4-BE49-F238E27FC236}">
                <a16:creationId xmlns:a16="http://schemas.microsoft.com/office/drawing/2014/main" id="{F9DC698D-3F21-234F-9D50-53673685CC0B}"/>
              </a:ext>
            </a:extLst>
          </p:cNvPr>
          <p:cNvSpPr>
            <a:spLocks noGrp="1"/>
          </p:cNvSpPr>
          <p:nvPr>
            <p:ph type="body" sz="half" idx="2"/>
          </p:nvPr>
        </p:nvSpPr>
        <p:spPr>
          <a:xfrm>
            <a:off x="304800" y="1600200"/>
            <a:ext cx="3160713" cy="4525963"/>
          </a:xfrm>
        </p:spPr>
        <p:txBody>
          <a:bodyPr>
            <a:normAutofit/>
          </a:bodyPr>
          <a:lstStyle/>
          <a:p>
            <a:endParaRPr lang="en-US" sz="2800" dirty="0"/>
          </a:p>
          <a:p>
            <a:r>
              <a:rPr lang="en-US" sz="3000" b="1" dirty="0">
                <a:solidFill>
                  <a:schemeClr val="accent1">
                    <a:lumMod val="75000"/>
                  </a:schemeClr>
                </a:solidFill>
              </a:rPr>
              <a:t>Greenhouse Gases</a:t>
            </a:r>
          </a:p>
          <a:p>
            <a:r>
              <a:rPr lang="en-US" sz="3000" b="1" dirty="0">
                <a:solidFill>
                  <a:schemeClr val="accent1">
                    <a:lumMod val="75000"/>
                  </a:schemeClr>
                </a:solidFill>
              </a:rPr>
              <a:t> Global Warming</a:t>
            </a:r>
          </a:p>
        </p:txBody>
      </p:sp>
      <p:sp>
        <p:nvSpPr>
          <p:cNvPr id="4" name="Title 3">
            <a:extLst>
              <a:ext uri="{FF2B5EF4-FFF2-40B4-BE49-F238E27FC236}">
                <a16:creationId xmlns:a16="http://schemas.microsoft.com/office/drawing/2014/main" id="{FC7E54EF-1160-CA48-A877-1B79F25543F0}"/>
              </a:ext>
            </a:extLst>
          </p:cNvPr>
          <p:cNvSpPr>
            <a:spLocks noGrp="1"/>
          </p:cNvSpPr>
          <p:nvPr>
            <p:ph type="title"/>
          </p:nvPr>
        </p:nvSpPr>
        <p:spPr>
          <a:xfrm>
            <a:off x="304800" y="838200"/>
            <a:ext cx="7848600" cy="855603"/>
          </a:xfrm>
        </p:spPr>
        <p:txBody>
          <a:bodyPr>
            <a:normAutofit fontScale="90000"/>
          </a:bodyPr>
          <a:lstStyle/>
          <a:p>
            <a:r>
              <a:rPr lang="en-US" sz="8000" dirty="0"/>
              <a:t>Climate </a:t>
            </a:r>
            <a:r>
              <a:rPr lang="en-US" sz="8000" dirty="0">
                <a:solidFill>
                  <a:schemeClr val="bg1"/>
                </a:solidFill>
              </a:rPr>
              <a:t>Change</a:t>
            </a:r>
            <a:br>
              <a:rPr lang="en-US" dirty="0"/>
            </a:br>
            <a:endParaRPr lang="en-US" dirty="0"/>
          </a:p>
        </p:txBody>
      </p:sp>
    </p:spTree>
    <p:extLst>
      <p:ext uri="{BB962C8B-B14F-4D97-AF65-F5344CB8AC3E}">
        <p14:creationId xmlns:p14="http://schemas.microsoft.com/office/powerpoint/2010/main" val="3156035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57c86a653eff3.image.jpg"/>
          <p:cNvPicPr>
            <a:picLocks noGrp="1" noChangeAspect="1"/>
          </p:cNvPicPr>
          <p:nvPr>
            <p:ph idx="1"/>
          </p:nvPr>
        </p:nvPicPr>
        <p:blipFill>
          <a:blip r:embed="rId3">
            <a:extLst>
              <a:ext uri="{28A0092B-C50C-407E-A947-70E740481C1C}">
                <a14:useLocalDpi xmlns:a14="http://schemas.microsoft.com/office/drawing/2010/main" val="0"/>
              </a:ext>
            </a:extLst>
          </a:blip>
          <a:srcRect t="8753" b="8753"/>
          <a:stretch>
            <a:fillRect/>
          </a:stretch>
        </p:blipFill>
        <p:spPr>
          <a:xfrm>
            <a:off x="-1524000" y="0"/>
            <a:ext cx="11433603" cy="6858000"/>
          </a:xfrm>
        </p:spPr>
      </p:pic>
    </p:spTree>
    <p:extLst>
      <p:ext uri="{BB962C8B-B14F-4D97-AF65-F5344CB8AC3E}">
        <p14:creationId xmlns:p14="http://schemas.microsoft.com/office/powerpoint/2010/main" val="2102266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ettyImages_1166067558.14.jpg"/>
          <p:cNvPicPr>
            <a:picLocks noGrp="1" noChangeAspect="1"/>
          </p:cNvPicPr>
          <p:nvPr>
            <p:ph idx="1"/>
          </p:nvPr>
        </p:nvPicPr>
        <p:blipFill>
          <a:blip r:embed="rId3">
            <a:extLst>
              <a:ext uri="{28A0092B-C50C-407E-A947-70E740481C1C}">
                <a14:useLocalDpi xmlns:a14="http://schemas.microsoft.com/office/drawing/2010/main" val="0"/>
              </a:ext>
            </a:extLst>
          </a:blip>
          <a:srcRect t="1115" b="1115"/>
          <a:stretch>
            <a:fillRect/>
          </a:stretch>
        </p:blipFill>
        <p:spPr>
          <a:xfrm>
            <a:off x="-228600" y="0"/>
            <a:ext cx="9898062" cy="7001581"/>
          </a:xfrm>
        </p:spPr>
      </p:pic>
    </p:spTree>
    <p:extLst>
      <p:ext uri="{BB962C8B-B14F-4D97-AF65-F5344CB8AC3E}">
        <p14:creationId xmlns:p14="http://schemas.microsoft.com/office/powerpoint/2010/main" val="1750063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3941.jpg"/>
          <p:cNvPicPr>
            <a:picLocks noGrp="1" noChangeAspect="1"/>
          </p:cNvPicPr>
          <p:nvPr>
            <p:ph idx="1"/>
          </p:nvPr>
        </p:nvPicPr>
        <p:blipFill>
          <a:blip r:embed="rId3">
            <a:extLst>
              <a:ext uri="{28A0092B-C50C-407E-A947-70E740481C1C}">
                <a14:useLocalDpi xmlns:a14="http://schemas.microsoft.com/office/drawing/2010/main" val="0"/>
              </a:ext>
            </a:extLst>
          </a:blip>
          <a:srcRect t="8753" b="8753"/>
          <a:stretch>
            <a:fillRect/>
          </a:stretch>
        </p:blipFill>
        <p:spPr>
          <a:xfrm>
            <a:off x="-1420111" y="0"/>
            <a:ext cx="12469965" cy="6858000"/>
          </a:xfrm>
        </p:spPr>
      </p:pic>
    </p:spTree>
    <p:extLst>
      <p:ext uri="{BB962C8B-B14F-4D97-AF65-F5344CB8AC3E}">
        <p14:creationId xmlns:p14="http://schemas.microsoft.com/office/powerpoint/2010/main" val="1432303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4759</TotalTime>
  <Words>2089</Words>
  <Application>Microsoft Office PowerPoint</Application>
  <PresentationFormat>On-screen Show (4:3)</PresentationFormat>
  <Paragraphs>154</Paragraphs>
  <Slides>27</Slides>
  <Notes>23</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0</vt:i4>
      </vt:variant>
      <vt:variant>
        <vt:lpstr>Slide Titles</vt:lpstr>
      </vt:variant>
      <vt:variant>
        <vt:i4>27</vt:i4>
      </vt:variant>
    </vt:vector>
  </HeadingPairs>
  <TitlesOfParts>
    <vt:vector size="34" baseType="lpstr">
      <vt:lpstr>Abadi</vt:lpstr>
      <vt:lpstr>Arial</vt:lpstr>
      <vt:lpstr>Calibri</vt:lpstr>
      <vt:lpstr>Corbel</vt:lpstr>
      <vt:lpstr>Wingdings</vt:lpstr>
      <vt:lpstr>Office Theme</vt:lpstr>
      <vt:lpstr>Ecology 16x9</vt:lpstr>
      <vt:lpstr>God's Good Gifts: Called to be Stewards and Prophets</vt:lpstr>
      <vt:lpstr>This session we’ll begin to: </vt:lpstr>
      <vt:lpstr>Scripture:  Job 14:7-9 Matthew 18:20   Text, Context, Next</vt:lpstr>
      <vt:lpstr>Climate Change 101</vt:lpstr>
      <vt:lpstr>Climate Change 101</vt:lpstr>
      <vt:lpstr>Climate Change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Greenhouse Gases</vt:lpstr>
      <vt:lpstr>Methane</vt:lpstr>
      <vt:lpstr>PowerPoint Presentation</vt:lpstr>
      <vt:lpstr>PowerPoint Presentation</vt:lpstr>
      <vt:lpstr>PowerPoint Presentation</vt:lpstr>
      <vt:lpstr>PowerPoint Presentation</vt:lpstr>
      <vt:lpstr>What do you do first?</vt:lpstr>
      <vt:lpstr>Many forces are already turning the faucet! </vt:lpstr>
      <vt:lpstr>The 15-cent/kwh rule of thumb: in Illinois</vt:lpstr>
      <vt:lpstr>New Administration.  New Congress.  New Opportunity?</vt:lpstr>
      <vt:lpstr>PowerPoint Presentation</vt:lpstr>
      <vt:lpstr>Conversation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dc:title>
  <dc:creator>Ed Zinkiewicz</dc:creator>
  <cp:lastModifiedBy>Beth Galbreath</cp:lastModifiedBy>
  <cp:revision>34</cp:revision>
  <dcterms:created xsi:type="dcterms:W3CDTF">2020-03-31T21:50:02Z</dcterms:created>
  <dcterms:modified xsi:type="dcterms:W3CDTF">2023-11-17T23:41:46Z</dcterms:modified>
</cp:coreProperties>
</file>