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handoutMasterIdLst>
    <p:handoutMasterId r:id="rId38"/>
  </p:handoutMasterIdLst>
  <p:sldIdLst>
    <p:sldId id="258" r:id="rId3"/>
    <p:sldId id="413" r:id="rId4"/>
    <p:sldId id="414" r:id="rId5"/>
    <p:sldId id="378" r:id="rId6"/>
    <p:sldId id="415" r:id="rId7"/>
    <p:sldId id="259" r:id="rId8"/>
    <p:sldId id="381" r:id="rId9"/>
    <p:sldId id="374" r:id="rId10"/>
    <p:sldId id="396" r:id="rId11"/>
    <p:sldId id="260" r:id="rId12"/>
    <p:sldId id="404" r:id="rId13"/>
    <p:sldId id="410" r:id="rId14"/>
    <p:sldId id="376" r:id="rId15"/>
    <p:sldId id="379" r:id="rId16"/>
    <p:sldId id="377" r:id="rId17"/>
    <p:sldId id="380" r:id="rId18"/>
    <p:sldId id="375" r:id="rId19"/>
    <p:sldId id="382" r:id="rId20"/>
    <p:sldId id="388" r:id="rId21"/>
    <p:sldId id="416" r:id="rId22"/>
    <p:sldId id="383" r:id="rId23"/>
    <p:sldId id="384" r:id="rId24"/>
    <p:sldId id="385" r:id="rId25"/>
    <p:sldId id="386" r:id="rId26"/>
    <p:sldId id="387" r:id="rId27"/>
    <p:sldId id="389" r:id="rId28"/>
    <p:sldId id="395" r:id="rId29"/>
    <p:sldId id="390" r:id="rId30"/>
    <p:sldId id="391" r:id="rId31"/>
    <p:sldId id="392" r:id="rId32"/>
    <p:sldId id="393" r:id="rId33"/>
    <p:sldId id="394" r:id="rId34"/>
    <p:sldId id="411" r:id="rId35"/>
    <p:sldId id="41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0" autoAdjust="0"/>
    <p:restoredTop sz="76752" autoAdjust="0"/>
  </p:normalViewPr>
  <p:slideViewPr>
    <p:cSldViewPr snapToGrid="0">
      <p:cViewPr varScale="1">
        <p:scale>
          <a:sx n="70" d="100"/>
          <a:sy n="70" d="100"/>
        </p:scale>
        <p:origin x="174" y="54"/>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12/6/2023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12/6/2023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16</a:t>
            </a:fld>
            <a:endParaRPr lang="en-US"/>
          </a:p>
        </p:txBody>
      </p:sp>
    </p:spTree>
    <p:extLst>
      <p:ext uri="{BB962C8B-B14F-4D97-AF65-F5344CB8AC3E}">
        <p14:creationId xmlns:p14="http://schemas.microsoft.com/office/powerpoint/2010/main" val="4096415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this point, have a whiteboard or newsprint to list people’s experiences, or simply discuss. </a:t>
            </a:r>
          </a:p>
          <a:p>
            <a:r>
              <a:rPr lang="en-US" dirty="0"/>
              <a:t>There is no need to go looking at NC or FL for examples. </a:t>
            </a:r>
          </a:p>
        </p:txBody>
      </p:sp>
      <p:sp>
        <p:nvSpPr>
          <p:cNvPr id="4" name="Slide Number Placeholder 3"/>
          <p:cNvSpPr>
            <a:spLocks noGrp="1"/>
          </p:cNvSpPr>
          <p:nvPr>
            <p:ph type="sldNum" sz="quarter" idx="5"/>
          </p:nvPr>
        </p:nvSpPr>
        <p:spPr/>
        <p:txBody>
          <a:bodyPr/>
          <a:lstStyle/>
          <a:p>
            <a:fld id="{77542409-6A04-4DC6-AC3A-D3758287A8F2}" type="slidenum">
              <a:rPr lang="en-US" smtClean="0"/>
              <a:t>17</a:t>
            </a:fld>
            <a:endParaRPr lang="en-US"/>
          </a:p>
        </p:txBody>
      </p:sp>
    </p:spTree>
    <p:extLst>
      <p:ext uri="{BB962C8B-B14F-4D97-AF65-F5344CB8AC3E}">
        <p14:creationId xmlns:p14="http://schemas.microsoft.com/office/powerpoint/2010/main" val="1106889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Environmental Protection Agency offers an amazingly detailed mapping tool that gathers huge amounts of all kinds of environmental and social data. Using it takes some skill, but it enables us to see realities that are otherwise invisible. </a:t>
            </a:r>
          </a:p>
        </p:txBody>
      </p:sp>
      <p:sp>
        <p:nvSpPr>
          <p:cNvPr id="4" name="Slide Number Placeholder 3"/>
          <p:cNvSpPr>
            <a:spLocks noGrp="1"/>
          </p:cNvSpPr>
          <p:nvPr>
            <p:ph type="sldNum" sz="quarter" idx="5"/>
          </p:nvPr>
        </p:nvSpPr>
        <p:spPr/>
        <p:txBody>
          <a:bodyPr/>
          <a:lstStyle/>
          <a:p>
            <a:fld id="{77542409-6A04-4DC6-AC3A-D3758287A8F2}" type="slidenum">
              <a:rPr lang="en-US" smtClean="0"/>
              <a:t>19</a:t>
            </a:fld>
            <a:endParaRPr lang="en-US"/>
          </a:p>
        </p:txBody>
      </p:sp>
    </p:spTree>
    <p:extLst>
      <p:ext uri="{BB962C8B-B14F-4D97-AF65-F5344CB8AC3E}">
        <p14:creationId xmlns:p14="http://schemas.microsoft.com/office/powerpoint/2010/main" val="890180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your area is primarily rural, skip the slides about Eco-House and Southside Blooms, and use the time to let your farmer lead the presentation, or create slides with information and images from the WBEZ report </a:t>
            </a:r>
            <a:r>
              <a:rPr lang="en-US" dirty="0"/>
              <a:t>https://www.wbez.org/stories/illinois-family-farmers-weigh-climate-change-conservation-and-risk/b782111e-cf33-44da-8771-15e2ff7416b6</a:t>
            </a:r>
          </a:p>
        </p:txBody>
      </p:sp>
      <p:sp>
        <p:nvSpPr>
          <p:cNvPr id="4" name="Slide Number Placeholder 3"/>
          <p:cNvSpPr>
            <a:spLocks noGrp="1"/>
          </p:cNvSpPr>
          <p:nvPr>
            <p:ph type="sldNum" sz="quarter" idx="5"/>
          </p:nvPr>
        </p:nvSpPr>
        <p:spPr/>
        <p:txBody>
          <a:bodyPr/>
          <a:lstStyle/>
          <a:p>
            <a:fld id="{77542409-6A04-4DC6-AC3A-D3758287A8F2}" type="slidenum">
              <a:rPr lang="en-US" smtClean="0"/>
              <a:t>20</a:t>
            </a:fld>
            <a:endParaRPr lang="en-US"/>
          </a:p>
        </p:txBody>
      </p:sp>
    </p:spTree>
    <p:extLst>
      <p:ext uri="{BB962C8B-B14F-4D97-AF65-F5344CB8AC3E}">
        <p14:creationId xmlns:p14="http://schemas.microsoft.com/office/powerpoint/2010/main" val="248326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10731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Chicago Eco-House also trains young folks on high-tech machinery, computers, 3-D printing, as part of its social enterprises. Young children are involved in an after-school program, and teens earn income on the farms and the flower shop Southside Blooms.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7676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Why did </a:t>
            </a:r>
            <a:r>
              <a:rPr lang="en-US" b="1" u="sng" dirty="0" err="1"/>
              <a:t>Quilen</a:t>
            </a:r>
            <a:r>
              <a:rPr lang="en-US" b="1" u="sng" dirty="0"/>
              <a:t> and Hannah choose </a:t>
            </a:r>
            <a:r>
              <a:rPr lang="en-US" b="1" i="1" u="sng" dirty="0"/>
              <a:t>flowers </a:t>
            </a:r>
            <a:r>
              <a:rPr lang="en-US" b="1" i="0" u="sng" dirty="0"/>
              <a:t>instead of food for their social enterprise? </a:t>
            </a:r>
            <a:br>
              <a:rPr lang="en-US" b="1" i="0" dirty="0"/>
            </a:br>
            <a:r>
              <a:rPr lang="en-US" b="0" i="0" dirty="0"/>
              <a:t>(Consider - Soil contamination, crop value, and – </a:t>
            </a:r>
            <a:r>
              <a:rPr lang="en-US" b="0" i="0" u="sng" dirty="0"/>
              <a:t>people need beauty too</a:t>
            </a:r>
            <a:r>
              <a:rPr lang="en-US" b="0" i="0" dirty="0"/>
              <a:t>. John Wesley handed out flower seeds and encouraged window boxes. The city of Chicago maintains plantings on the streets for beauty, and because statistics show that beauty in a neighborhood reduces violence.) </a:t>
            </a:r>
            <a:endParaRPr lang="en-US" b="1" i="0" dirty="0"/>
          </a:p>
          <a:p>
            <a:br>
              <a:rPr lang="en-US" b="1" i="0" dirty="0"/>
            </a:br>
            <a:r>
              <a:rPr lang="en-US" b="1" dirty="0"/>
              <a:t>One asset that may not be obvious is the very neighborhoods they choose for their farms, where gun violence and gang activity is common, and there are few healthy activities for children and youth. Why might that be an asset?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42846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Important statistic: Overall, 40% of food produced in the world is wasted. Food discarded in landfill decays without oxygen, producing the greenhouse gas methane. Food composted in home or city systems produces fertilizer. </a:t>
            </a:r>
          </a:p>
          <a:p>
            <a:endParaRPr lang="en-US" b="1" dirty="0"/>
          </a:p>
          <a:p>
            <a:r>
              <a:rPr lang="en-US" b="1" dirty="0"/>
              <a:t>So a huge way to attack climate change is to reduce food waste and compost the trimmings and leftovers!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57799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CAFOs are industrial operations of thousands of beef cattle, hogs and poultry, kept in tightly controlled conditions, fed feeds of grain grown for the purpose, and medicated against disease or with antibiotics used to promote fast growth. The sheer numbers of animals mean that their manure has polluted the surrounding land and water. They are slaughtered in high-volume packing plants, often – as we saw in the pandemic – in unsafe conditions, and often hire trafficked workers and even children. </a:t>
            </a:r>
          </a:p>
        </p:txBody>
      </p:sp>
      <p:sp>
        <p:nvSpPr>
          <p:cNvPr id="4" name="Slide Number Placeholder 3"/>
          <p:cNvSpPr>
            <a:spLocks noGrp="1"/>
          </p:cNvSpPr>
          <p:nvPr>
            <p:ph type="sldNum" sz="quarter" idx="5"/>
          </p:nvPr>
        </p:nvSpPr>
        <p:spPr/>
        <p:txBody>
          <a:bodyPr/>
          <a:lstStyle/>
          <a:p>
            <a:fld id="{77542409-6A04-4DC6-AC3A-D3758287A8F2}" type="slidenum">
              <a:rPr lang="en-US" smtClean="0"/>
              <a:t>26</a:t>
            </a:fld>
            <a:endParaRPr lang="en-US"/>
          </a:p>
        </p:txBody>
      </p:sp>
    </p:spTree>
    <p:extLst>
      <p:ext uri="{BB962C8B-B14F-4D97-AF65-F5344CB8AC3E}">
        <p14:creationId xmlns:p14="http://schemas.microsoft.com/office/powerpoint/2010/main" val="967212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28</a:t>
            </a:fld>
            <a:endParaRPr lang="en-US"/>
          </a:p>
        </p:txBody>
      </p:sp>
    </p:spTree>
    <p:extLst>
      <p:ext uri="{BB962C8B-B14F-4D97-AF65-F5344CB8AC3E}">
        <p14:creationId xmlns:p14="http://schemas.microsoft.com/office/powerpoint/2010/main" val="141125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Nothing on this planet – people, climate natural systems – nothing is independent, an island locked away from everything else. The emphasis on self-reliance in American culture has to some extent blinded us to that reality, and the extent to which other people, nature and natural systems including a stable climate make so-called self-reliance possible. </a:t>
            </a:r>
          </a:p>
        </p:txBody>
      </p:sp>
      <p:sp>
        <p:nvSpPr>
          <p:cNvPr id="4" name="Slide Number Placeholder 3"/>
          <p:cNvSpPr>
            <a:spLocks noGrp="1"/>
          </p:cNvSpPr>
          <p:nvPr>
            <p:ph type="sldNum" sz="quarter" idx="5"/>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3684479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these labels on foods. </a:t>
            </a:r>
            <a:br>
              <a:rPr lang="en-US" sz="1200" dirty="0">
                <a:latin typeface="Century Gothic" panose="020B0502020202020204" pitchFamily="34" charset="0"/>
              </a:rPr>
            </a:br>
            <a:r>
              <a:rPr lang="en-US" sz="1200" dirty="0">
                <a:latin typeface="Century Gothic" panose="020B0502020202020204" pitchFamily="34" charset="0"/>
              </a:rPr>
              <a:t>*  </a:t>
            </a:r>
            <a:r>
              <a:rPr lang="en-US" sz="1200" i="1" dirty="0">
                <a:latin typeface="Century Gothic" panose="020B0502020202020204" pitchFamily="34" charset="0"/>
              </a:rPr>
              <a:t>They bring together growers, farm workers, packers, distributors, retailers, and  </a:t>
            </a:r>
            <a:r>
              <a:rPr lang="en-US" sz="1200" dirty="0">
                <a:latin typeface="Century Gothic" panose="020B0502020202020204" pitchFamily="34" charset="0"/>
              </a:rPr>
              <a:t>consumers to transform agriculture at various levels, improve the lives and working conditions of farm workers, and </a:t>
            </a:r>
          </a:p>
          <a:p>
            <a:pPr marL="0" indent="0">
              <a:lnSpc>
                <a:spcPct val="150000"/>
              </a:lnSpc>
              <a:spcAft>
                <a:spcPts val="600"/>
              </a:spcAft>
              <a:buFont typeface="+mj-lt"/>
              <a:buNone/>
            </a:pPr>
            <a:r>
              <a:rPr lang="en-US" sz="1200" dirty="0">
                <a:solidFill>
                  <a:srgbClr val="3A3A3A"/>
                </a:solidFill>
                <a:latin typeface="Century Gothic" panose="020B0502020202020204" pitchFamily="34" charset="0"/>
              </a:rPr>
              <a:t>enlist the (market) power of major corporate buyers to help end profiteering. </a:t>
            </a:r>
          </a:p>
          <a:p>
            <a:br>
              <a:rPr lang="en-US" sz="1200" dirty="0">
                <a:latin typeface="Century Gothic" panose="020B0502020202020204" pitchFamily="34" charset="0"/>
              </a:rPr>
            </a:br>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31</a:t>
            </a:fld>
            <a:endParaRPr lang="en-US"/>
          </a:p>
        </p:txBody>
      </p:sp>
    </p:spTree>
    <p:extLst>
      <p:ext uri="{BB962C8B-B14F-4D97-AF65-F5344CB8AC3E}">
        <p14:creationId xmlns:p14="http://schemas.microsoft.com/office/powerpoint/2010/main" val="1093158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Remember the Multi-agency Net-Zero Covenant and its emphasis on a </a:t>
            </a:r>
            <a:r>
              <a:rPr lang="en-US" b="1" i="1" dirty="0"/>
              <a:t>just and equitable transition </a:t>
            </a:r>
            <a:r>
              <a:rPr lang="en-US" b="1" i="0" dirty="0"/>
              <a:t>to a net-zero carbon emissions economy? This is a huge effort. Every action, no matter how good, may affect someone or some group negatively. Every effort must include considerations of justice, of reducing harms, and including all stakeholders in decisions. </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6907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United Methodist efforts in creation care and creation justice are not new. They include the Social Principles, the Council of Bishops, the United Women in Faith Just Energy 4 All effort – which includes the seeds of this course - the Global Ministries </a:t>
            </a:r>
            <a:r>
              <a:rPr lang="en-US" b="1" dirty="0" err="1"/>
              <a:t>Earthkeepers</a:t>
            </a:r>
            <a:r>
              <a:rPr lang="en-US" b="1" dirty="0"/>
              <a:t> trainings, and the overall UMC Creation Justice movement.  United Methodists are committed not only to clean energy transition and mitigation of pollution, but also to including the voices of all stakeholders, especially those most directly affected by pollution and economic disruption, in order to center  justice and equity.</a:t>
            </a:r>
          </a:p>
        </p:txBody>
      </p:sp>
      <p:sp>
        <p:nvSpPr>
          <p:cNvPr id="4" name="Slide Number Placeholder 3"/>
          <p:cNvSpPr>
            <a:spLocks noGrp="1"/>
          </p:cNvSpPr>
          <p:nvPr>
            <p:ph type="sldNum" sz="quarter" idx="5"/>
          </p:nvPr>
        </p:nvSpPr>
        <p:spPr/>
        <p:txBody>
          <a:bodyPr/>
          <a:lstStyle/>
          <a:p>
            <a:fld id="{77542409-6A04-4DC6-AC3A-D3758287A8F2}" type="slidenum">
              <a:rPr lang="en-US" smtClean="0"/>
              <a:t>10</a:t>
            </a:fld>
            <a:endParaRPr lang="en-US"/>
          </a:p>
        </p:txBody>
      </p:sp>
    </p:spTree>
    <p:extLst>
      <p:ext uri="{BB962C8B-B14F-4D97-AF65-F5344CB8AC3E}">
        <p14:creationId xmlns:p14="http://schemas.microsoft.com/office/powerpoint/2010/main" val="49750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UMW, now </a:t>
            </a:r>
            <a:r>
              <a:rPr lang="en-US" b="1" dirty="0" err="1"/>
              <a:t>UWFaith</a:t>
            </a:r>
            <a:r>
              <a:rPr lang="en-US" b="1" dirty="0"/>
              <a:t>, is laser-focused on mission for women and children around the world, and very aware that globally about 70% of persons experiencing poverty are women, children and youth. Its efforts have included its sustainability policies, issue priorities combatting climate change and the school-to-prison pipeline, its Just Energy 4 All campaign, and the precursors of this course. </a:t>
            </a:r>
          </a:p>
          <a:p>
            <a:br>
              <a:rPr lang="en-US" dirty="0"/>
            </a:br>
            <a:r>
              <a:rPr lang="en-US" dirty="0"/>
              <a:t>The 13 steps, by the way, which guide the organization’s event planning, concern water, food, paper, toxins and waste, local solidarity, multigenerational inclusion, affordability, carbon footprint, accessibility, and just economic opportunities. </a:t>
            </a:r>
          </a:p>
        </p:txBody>
      </p:sp>
      <p:sp>
        <p:nvSpPr>
          <p:cNvPr id="4" name="Slide Number Placeholder 3"/>
          <p:cNvSpPr>
            <a:spLocks noGrp="1"/>
          </p:cNvSpPr>
          <p:nvPr>
            <p:ph type="sldNum" sz="quarter" idx="5"/>
          </p:nvPr>
        </p:nvSpPr>
        <p:spPr/>
        <p:txBody>
          <a:bodyPr/>
          <a:lstStyle/>
          <a:p>
            <a:fld id="{77542409-6A04-4DC6-AC3A-D3758287A8F2}" type="slidenum">
              <a:rPr lang="en-US" smtClean="0"/>
              <a:t>11</a:t>
            </a:fld>
            <a:endParaRPr lang="en-US"/>
          </a:p>
        </p:txBody>
      </p:sp>
    </p:spTree>
    <p:extLst>
      <p:ext uri="{BB962C8B-B14F-4D97-AF65-F5344CB8AC3E}">
        <p14:creationId xmlns:p14="http://schemas.microsoft.com/office/powerpoint/2010/main" val="113351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spcAft>
                <a:spcPts val="600"/>
              </a:spcAft>
              <a:buFont typeface="Arial" panose="020B0604020202020204" pitchFamily="34" charset="0"/>
              <a:buChar char="•"/>
            </a:pPr>
            <a:r>
              <a:rPr lang="en-US" sz="1200" dirty="0">
                <a:latin typeface="Century Gothic" panose="020B0502020202020204" pitchFamily="34" charset="0"/>
              </a:rPr>
              <a:t>The 2021 United Nations Climate Change Conference in Glasgow, COP 26, displayed clear gender and generational gaps. </a:t>
            </a:r>
            <a:br>
              <a:rPr lang="en-US" sz="1200" dirty="0">
                <a:latin typeface="Century Gothic" panose="020B0502020202020204" pitchFamily="34" charset="0"/>
              </a:rPr>
            </a:br>
            <a:r>
              <a:rPr lang="en-US" dirty="0">
                <a:latin typeface="Century Gothic" panose="020B0502020202020204" pitchFamily="34" charset="0"/>
              </a:rPr>
              <a:t>Those with the </a:t>
            </a:r>
            <a:r>
              <a:rPr lang="en-US" b="1" dirty="0">
                <a:latin typeface="Century Gothic" panose="020B0502020202020204" pitchFamily="34" charset="0"/>
              </a:rPr>
              <a:t>power to make climate related decisions</a:t>
            </a:r>
            <a:r>
              <a:rPr lang="en-US" dirty="0">
                <a:latin typeface="Century Gothic" panose="020B0502020202020204" pitchFamily="34" charset="0"/>
              </a:rPr>
              <a:t> in the coming decades are of </a:t>
            </a:r>
            <a:r>
              <a:rPr lang="en-US" b="1" dirty="0">
                <a:latin typeface="Century Gothic" panose="020B0502020202020204" pitchFamily="34" charset="0"/>
              </a:rPr>
              <a:t>mostly an older generation and male.</a:t>
            </a:r>
            <a:r>
              <a:rPr lang="en-US" dirty="0">
                <a:latin typeface="Century Gothic" panose="020B0502020202020204" pitchFamily="34" charset="0"/>
              </a:rPr>
              <a:t> </a:t>
            </a:r>
          </a:p>
          <a:p>
            <a:pPr marL="285750" indent="-285750">
              <a:lnSpc>
                <a:spcPct val="150000"/>
              </a:lnSpc>
              <a:spcAft>
                <a:spcPts val="600"/>
              </a:spcAft>
              <a:buFont typeface="Arial" panose="020B0604020202020204" pitchFamily="34" charset="0"/>
              <a:buChar char="•"/>
            </a:pPr>
            <a:r>
              <a:rPr lang="en-US" dirty="0">
                <a:latin typeface="Century Gothic" panose="020B0502020202020204" pitchFamily="34" charset="0"/>
              </a:rPr>
              <a:t>Those who are the </a:t>
            </a:r>
            <a:r>
              <a:rPr lang="en-US" b="1" dirty="0">
                <a:latin typeface="Century Gothic" panose="020B0502020202020204" pitchFamily="34" charset="0"/>
              </a:rPr>
              <a:t>most angry about the pace of climate action</a:t>
            </a:r>
            <a:r>
              <a:rPr lang="en-US" dirty="0">
                <a:latin typeface="Century Gothic" panose="020B0502020202020204" pitchFamily="34" charset="0"/>
              </a:rPr>
              <a:t> are primarily of a </a:t>
            </a:r>
            <a:r>
              <a:rPr lang="en-US" b="1" dirty="0">
                <a:latin typeface="Century Gothic" panose="020B0502020202020204" pitchFamily="34" charset="0"/>
              </a:rPr>
              <a:t>much younger generation and female.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12</a:t>
            </a:fld>
            <a:endParaRPr lang="en-US"/>
          </a:p>
        </p:txBody>
      </p:sp>
    </p:spTree>
    <p:extLst>
      <p:ext uri="{BB962C8B-B14F-4D97-AF65-F5344CB8AC3E}">
        <p14:creationId xmlns:p14="http://schemas.microsoft.com/office/powerpoint/2010/main" val="42032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conversation and recording </a:t>
            </a:r>
          </a:p>
        </p:txBody>
      </p:sp>
      <p:sp>
        <p:nvSpPr>
          <p:cNvPr id="4" name="Slide Number Placeholder 3"/>
          <p:cNvSpPr>
            <a:spLocks noGrp="1"/>
          </p:cNvSpPr>
          <p:nvPr>
            <p:ph type="sldNum" sz="quarter" idx="5"/>
          </p:nvPr>
        </p:nvSpPr>
        <p:spPr/>
        <p:txBody>
          <a:bodyPr/>
          <a:lstStyle/>
          <a:p>
            <a:fld id="{77542409-6A04-4DC6-AC3A-D3758287A8F2}" type="slidenum">
              <a:rPr lang="en-US" smtClean="0"/>
              <a:t>13</a:t>
            </a:fld>
            <a:endParaRPr lang="en-US"/>
          </a:p>
        </p:txBody>
      </p:sp>
    </p:spTree>
    <p:extLst>
      <p:ext uri="{BB962C8B-B14F-4D97-AF65-F5344CB8AC3E}">
        <p14:creationId xmlns:p14="http://schemas.microsoft.com/office/powerpoint/2010/main" val="372554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our Homework we were asked to read the 2020 proposed draft of a new Social Principles document. But </a:t>
            </a:r>
            <a:r>
              <a:rPr lang="en-US" b="1" u="sng" dirty="0"/>
              <a:t>this</a:t>
            </a:r>
            <a:r>
              <a:rPr lang="en-US" b="1" dirty="0"/>
              <a:t> statement is already part of our official </a:t>
            </a:r>
            <a:r>
              <a:rPr lang="en-US" b="1" i="1" dirty="0"/>
              <a:t>Social Principles. </a:t>
            </a:r>
            <a:r>
              <a:rPr lang="en-US" b="1" i="0" dirty="0"/>
              <a:t>Meeting in 2021, the Council of Bishops </a:t>
            </a:r>
            <a:r>
              <a:rPr lang="en-US" b="1" i="1" dirty="0"/>
              <a:t> </a:t>
            </a:r>
            <a:r>
              <a:rPr lang="en-US" b="1" i="0" dirty="0"/>
              <a:t>endorsed the Multi-Agency Net Zero Covenant, and also pointed to this existing official stand of the church. </a:t>
            </a:r>
            <a:endParaRPr lang="en-US" b="1" dirty="0"/>
          </a:p>
        </p:txBody>
      </p:sp>
      <p:sp>
        <p:nvSpPr>
          <p:cNvPr id="4" name="Slide Number Placeholder 3"/>
          <p:cNvSpPr>
            <a:spLocks noGrp="1"/>
          </p:cNvSpPr>
          <p:nvPr>
            <p:ph type="sldNum" sz="quarter" idx="5"/>
          </p:nvPr>
        </p:nvSpPr>
        <p:spPr/>
        <p:txBody>
          <a:bodyPr/>
          <a:lstStyle/>
          <a:p>
            <a:fld id="{77542409-6A04-4DC6-AC3A-D3758287A8F2}" type="slidenum">
              <a:rPr lang="en-US" smtClean="0"/>
              <a:t>14</a:t>
            </a:fld>
            <a:endParaRPr lang="en-US"/>
          </a:p>
        </p:txBody>
      </p:sp>
    </p:spTree>
    <p:extLst>
      <p:ext uri="{BB962C8B-B14F-4D97-AF65-F5344CB8AC3E}">
        <p14:creationId xmlns:p14="http://schemas.microsoft.com/office/powerpoint/2010/main" val="1688045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bishops also took these actions, and pointed to the fact that climate issues intersect with other problems, including poverty, racism and colonialism. </a:t>
            </a:r>
          </a:p>
          <a:p>
            <a:endParaRPr lang="en-US" b="0" dirty="0"/>
          </a:p>
          <a:p>
            <a:r>
              <a:rPr lang="en-US" b="0" dirty="0"/>
              <a:t>Colonialism: National, institutional or cultural practices that exploit less powerful communities for the benefit of more powerful people and communities, whether on an international level or a neighborhood level. </a:t>
            </a:r>
          </a:p>
        </p:txBody>
      </p:sp>
      <p:sp>
        <p:nvSpPr>
          <p:cNvPr id="4" name="Slide Number Placeholder 3"/>
          <p:cNvSpPr>
            <a:spLocks noGrp="1"/>
          </p:cNvSpPr>
          <p:nvPr>
            <p:ph type="sldNum" sz="quarter" idx="5"/>
          </p:nvPr>
        </p:nvSpPr>
        <p:spPr/>
        <p:txBody>
          <a:bodyPr/>
          <a:lstStyle/>
          <a:p>
            <a:fld id="{77542409-6A04-4DC6-AC3A-D3758287A8F2}" type="slidenum">
              <a:rPr lang="en-US" smtClean="0"/>
              <a:t>15</a:t>
            </a:fld>
            <a:endParaRPr lang="en-US"/>
          </a:p>
        </p:txBody>
      </p:sp>
    </p:spTree>
    <p:extLst>
      <p:ext uri="{BB962C8B-B14F-4D97-AF65-F5344CB8AC3E}">
        <p14:creationId xmlns:p14="http://schemas.microsoft.com/office/powerpoint/2010/main" val="2340946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gif"/><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p:nvSpPr>
        <p:spPr>
          <a:xfrm>
            <a:off x="1568897"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1470253"/>
            <a:ext cx="4846320" cy="2387600"/>
          </a:xfrm>
        </p:spPr>
        <p:txBody>
          <a:bodyPr anchor="b">
            <a:normAutofit/>
          </a:bodyPr>
          <a:lstStyle>
            <a:lvl1pPr algn="l">
              <a:lnSpc>
                <a:spcPct val="90000"/>
              </a:lnSpc>
              <a:defRPr sz="4800">
                <a:solidFill>
                  <a:schemeClr val="bg1"/>
                </a:solidFill>
              </a:defRPr>
            </a:lvl1pPr>
          </a:lstStyle>
          <a:p>
            <a:r>
              <a:rPr lang="en-US" dirty="0"/>
              <a:t>Click to edit Master title style</a:t>
            </a:r>
            <a:endParaRPr dirty="0"/>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pic>
        <p:nvPicPr>
          <p:cNvPr id="5" name="Picture 4">
            <a:extLst>
              <a:ext uri="{FF2B5EF4-FFF2-40B4-BE49-F238E27FC236}">
                <a16:creationId xmlns:a16="http://schemas.microsoft.com/office/drawing/2014/main" id="{9F250789-1FBF-DE5B-7EBE-03B945BC5C7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584876" y="4636155"/>
            <a:ext cx="5013221" cy="1307444"/>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12/6/2023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12/6/2023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p:nvSpPr>
        <p:spPr>
          <a:xfrm>
            <a:off x="1568897"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1470253"/>
            <a:ext cx="4846320" cy="1837723"/>
          </a:xfrm>
        </p:spPr>
        <p:txBody>
          <a:bodyPr anchor="b">
            <a:normAutofit/>
          </a:bodyPr>
          <a:lstStyle>
            <a:lvl1pPr algn="l">
              <a:lnSpc>
                <a:spcPct val="90000"/>
              </a:lnSpc>
              <a:defRPr sz="36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pic>
        <p:nvPicPr>
          <p:cNvPr id="5" name="Picture 4">
            <a:extLst>
              <a:ext uri="{FF2B5EF4-FFF2-40B4-BE49-F238E27FC236}">
                <a16:creationId xmlns:a16="http://schemas.microsoft.com/office/drawing/2014/main" id="{9F250789-1FBF-DE5B-7EBE-03B945BC5C7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584876" y="4636155"/>
            <a:ext cx="5013221" cy="1307444"/>
          </a:xfrm>
          <a:prstGeom prst="rect">
            <a:avLst/>
          </a:prstGeom>
        </p:spPr>
      </p:pic>
    </p:spTree>
    <p:extLst>
      <p:ext uri="{BB962C8B-B14F-4D97-AF65-F5344CB8AC3E}">
        <p14:creationId xmlns:p14="http://schemas.microsoft.com/office/powerpoint/2010/main" val="423813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dirty="0"/>
              <a:t>Click to edit Master text styles</a:t>
            </a:r>
          </a:p>
        </p:txBody>
      </p:sp>
      <p:pic>
        <p:nvPicPr>
          <p:cNvPr id="7" name="Picture 6" descr="A green square with a white border&#10;&#10;Description automatically generated with medium confidence">
            <a:extLst>
              <a:ext uri="{FF2B5EF4-FFF2-40B4-BE49-F238E27FC236}">
                <a16:creationId xmlns:a16="http://schemas.microsoft.com/office/drawing/2014/main" id="{BFFC5400-8663-A192-4714-CD35EEB0A2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8" b="21873"/>
          <a:stretch/>
        </p:blipFill>
        <p:spPr>
          <a:xfrm>
            <a:off x="0" y="5734715"/>
            <a:ext cx="12192000" cy="1149179"/>
          </a:xfrm>
          <a:prstGeom prst="rect">
            <a:avLst/>
          </a:prstGeom>
        </p:spPr>
      </p:pic>
    </p:spTree>
    <p:extLst>
      <p:ext uri="{BB962C8B-B14F-4D97-AF65-F5344CB8AC3E}">
        <p14:creationId xmlns:p14="http://schemas.microsoft.com/office/powerpoint/2010/main" val="180080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368427"/>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573194"/>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691174"/>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368427"/>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368427"/>
            <a:ext cx="3282696" cy="3886200"/>
          </a:xfrm>
          <a:prstGeom prst="rect">
            <a:avLst/>
          </a:prstGeom>
        </p:spPr>
      </p:pic>
    </p:spTree>
    <p:extLst>
      <p:ext uri="{BB962C8B-B14F-4D97-AF65-F5344CB8AC3E}">
        <p14:creationId xmlns:p14="http://schemas.microsoft.com/office/powerpoint/2010/main" val="119057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5" name="Date Placeholder 4"/>
          <p:cNvSpPr>
            <a:spLocks noGrp="1"/>
          </p:cNvSpPr>
          <p:nvPr>
            <p:ph type="dt" sz="half" idx="10"/>
          </p:nvPr>
        </p:nvSpPr>
        <p:spPr>
          <a:xfrm>
            <a:off x="453403" y="6629400"/>
            <a:ext cx="1000662" cy="228600"/>
          </a:xfrm>
          <a:prstGeom prst="rect">
            <a:avLst/>
          </a:prstGeom>
        </p:spPr>
        <p:txBody>
          <a:bodyPr/>
          <a:lstStyle/>
          <a:p>
            <a:fld id="{93A66BA0-BF77-43AC-894A-20AD8220B887}" type="datetime1">
              <a:rPr lang="en-US" smtClean="0"/>
              <a:pPr/>
              <a:t>12/6/2023</a:t>
            </a:fld>
            <a:endParaRPr lang="en-US" dirty="0"/>
          </a:p>
        </p:txBody>
      </p:sp>
      <p:sp>
        <p:nvSpPr>
          <p:cNvPr id="6" name="Footer Placeholder 5"/>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423063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dirty="0"/>
          </a:p>
        </p:txBody>
      </p:sp>
      <p:sp>
        <p:nvSpPr>
          <p:cNvPr id="7" name="Date Placeholder 6"/>
          <p:cNvSpPr>
            <a:spLocks noGrp="1"/>
          </p:cNvSpPr>
          <p:nvPr>
            <p:ph type="dt" sz="half" idx="10"/>
          </p:nvPr>
        </p:nvSpPr>
        <p:spPr>
          <a:xfrm>
            <a:off x="453403" y="6629400"/>
            <a:ext cx="1000662" cy="228600"/>
          </a:xfrm>
          <a:prstGeom prst="rect">
            <a:avLst/>
          </a:prstGeom>
        </p:spPr>
        <p:txBody>
          <a:bodyPr/>
          <a:lstStyle/>
          <a:p>
            <a:fld id="{94C81B4D-F060-418E-A958-B2BDC1A258F8}" type="datetime1">
              <a:rPr lang="en-US" smtClean="0"/>
              <a:pPr/>
              <a:t>12/6/2023</a:t>
            </a:fld>
            <a:endParaRPr lang="en-US" dirty="0"/>
          </a:p>
        </p:txBody>
      </p:sp>
      <p:sp>
        <p:nvSpPr>
          <p:cNvPr id="8" name="Footer Placeholder 7"/>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227030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3" name="Date Placeholder 2"/>
          <p:cNvSpPr>
            <a:spLocks noGrp="1"/>
          </p:cNvSpPr>
          <p:nvPr>
            <p:ph type="dt" sz="half" idx="10"/>
          </p:nvPr>
        </p:nvSpPr>
        <p:spPr>
          <a:xfrm>
            <a:off x="453403" y="6629400"/>
            <a:ext cx="1000662" cy="228600"/>
          </a:xfrm>
          <a:prstGeom prst="rect">
            <a:avLst/>
          </a:prstGeom>
        </p:spPr>
        <p:txBody>
          <a:bodyPr/>
          <a:lstStyle/>
          <a:p>
            <a:fld id="{9386AC23-C97B-41FB-9B89-C7FE0FB631CA}" type="datetime1">
              <a:rPr lang="en-US" smtClean="0"/>
              <a:pPr/>
              <a:t>12/6/2023</a:t>
            </a:fld>
            <a:endParaRPr lang="en-US" dirty="0"/>
          </a:p>
        </p:txBody>
      </p:sp>
      <p:sp>
        <p:nvSpPr>
          <p:cNvPr id="4" name="Footer Placeholder 3"/>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49362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2" name="Date Placeholder 1"/>
          <p:cNvSpPr>
            <a:spLocks noGrp="1"/>
          </p:cNvSpPr>
          <p:nvPr>
            <p:ph type="dt" sz="half" idx="10"/>
          </p:nvPr>
        </p:nvSpPr>
        <p:spPr>
          <a:xfrm>
            <a:off x="453403" y="6629400"/>
            <a:ext cx="1000662" cy="228600"/>
          </a:xfrm>
          <a:prstGeom prst="rect">
            <a:avLst/>
          </a:prstGeom>
        </p:spPr>
        <p:txBody>
          <a:bodyPr/>
          <a:lstStyle/>
          <a:p>
            <a:fld id="{C81B9673-AC7F-4F1F-84E4-F0E5EAAE106D}" type="datetime1">
              <a:rPr lang="en-US" smtClean="0"/>
              <a:pPr/>
              <a:t>12/6/2023</a:t>
            </a:fld>
            <a:endParaRPr lang="en-US" dirty="0"/>
          </a:p>
        </p:txBody>
      </p:sp>
      <p:sp>
        <p:nvSpPr>
          <p:cNvPr id="3" name="Footer Placeholder 2"/>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229597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5" name="Date Placeholder 4"/>
          <p:cNvSpPr>
            <a:spLocks noGrp="1"/>
          </p:cNvSpPr>
          <p:nvPr>
            <p:ph type="dt" sz="half" idx="10"/>
          </p:nvPr>
        </p:nvSpPr>
        <p:spPr>
          <a:xfrm>
            <a:off x="453403" y="6629400"/>
            <a:ext cx="1000662" cy="228600"/>
          </a:xfrm>
          <a:prstGeom prst="rect">
            <a:avLst/>
          </a:prstGeom>
        </p:spPr>
        <p:txBody>
          <a:bodyPr/>
          <a:lstStyle/>
          <a:p>
            <a:fld id="{BA2A3310-D664-4933-9402-AB5DB0887727}" type="datetime1">
              <a:rPr lang="en-US" smtClean="0"/>
              <a:pPr/>
              <a:t>12/6/2023</a:t>
            </a:fld>
            <a:endParaRPr lang="en-US" dirty="0"/>
          </a:p>
        </p:txBody>
      </p:sp>
      <p:sp>
        <p:nvSpPr>
          <p:cNvPr id="6" name="Footer Placeholder 5"/>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364141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2618" y="276087"/>
            <a:ext cx="10269357" cy="846131"/>
          </a:xfrm>
        </p:spPr>
        <p:txBody>
          <a:bodyPr>
            <a:normAutofit/>
          </a:bodyPr>
          <a:lstStyle>
            <a:lvl1pPr>
              <a:defRPr sz="4400">
                <a:latin typeface="Abadi" panose="020B0604020104020204" pitchFamily="34" charset="0"/>
              </a:defRPr>
            </a:lvl1pPr>
          </a:lstStyle>
          <a:p>
            <a:r>
              <a:rPr lang="en-US" dirty="0"/>
              <a:t>Click to edit Master title style</a:t>
            </a:r>
            <a:endParaRPr dirty="0"/>
          </a:p>
        </p:txBody>
      </p:sp>
      <p:sp>
        <p:nvSpPr>
          <p:cNvPr id="3" name="Content Placeholder 2"/>
          <p:cNvSpPr>
            <a:spLocks noGrp="1"/>
          </p:cNvSpPr>
          <p:nvPr>
            <p:ph idx="1"/>
          </p:nvPr>
        </p:nvSpPr>
        <p:spPr>
          <a:xfrm>
            <a:off x="512618" y="1274619"/>
            <a:ext cx="11346873" cy="4170218"/>
          </a:xfrm>
        </p:spPr>
        <p:txBody>
          <a:bodyPr>
            <a:normAutofit/>
          </a:bodyPr>
          <a:lstStyle>
            <a:lvl1pPr marL="0" indent="0">
              <a:buNone/>
              <a:defRPr sz="28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Picture 6" descr="A green square with a white border&#10;&#10;Description automatically generated with medium confidence">
            <a:extLst>
              <a:ext uri="{FF2B5EF4-FFF2-40B4-BE49-F238E27FC236}">
                <a16:creationId xmlns:a16="http://schemas.microsoft.com/office/drawing/2014/main" id="{C3C3E370-087D-DBBD-CA8A-7B21971A38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8" b="21873"/>
          <a:stretch/>
        </p:blipFill>
        <p:spPr>
          <a:xfrm>
            <a:off x="0" y="5734715"/>
            <a:ext cx="12192000" cy="1149179"/>
          </a:xfrm>
          <a:prstGeom prst="rect">
            <a:avLst/>
          </a:prstGeom>
        </p:spPr>
      </p:pic>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5" name="Date Placeholder 4"/>
          <p:cNvSpPr>
            <a:spLocks noGrp="1"/>
          </p:cNvSpPr>
          <p:nvPr>
            <p:ph type="dt" sz="half" idx="10"/>
          </p:nvPr>
        </p:nvSpPr>
        <p:spPr>
          <a:xfrm>
            <a:off x="453403" y="6629400"/>
            <a:ext cx="1000662" cy="228600"/>
          </a:xfrm>
          <a:prstGeom prst="rect">
            <a:avLst/>
          </a:prstGeom>
        </p:spPr>
        <p:txBody>
          <a:bodyPr/>
          <a:lstStyle/>
          <a:p>
            <a:fld id="{E1447A63-5E3D-469C-A0D1-119323F4F95E}" type="datetime1">
              <a:rPr lang="en-US" smtClean="0"/>
              <a:pPr/>
              <a:t>12/6/2023</a:t>
            </a:fld>
            <a:endParaRPr lang="en-US" dirty="0"/>
          </a:p>
        </p:txBody>
      </p:sp>
      <p:sp>
        <p:nvSpPr>
          <p:cNvPr id="6" name="Footer Placeholder 5"/>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90031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4" name="Date Placeholder 3"/>
          <p:cNvSpPr>
            <a:spLocks noGrp="1"/>
          </p:cNvSpPr>
          <p:nvPr>
            <p:ph type="dt" sz="half" idx="10"/>
          </p:nvPr>
        </p:nvSpPr>
        <p:spPr>
          <a:xfrm>
            <a:off x="453403" y="6629400"/>
            <a:ext cx="1000662" cy="228600"/>
          </a:xfrm>
          <a:prstGeom prst="rect">
            <a:avLst/>
          </a:prstGeom>
        </p:spPr>
        <p:txBody>
          <a:bodyPr/>
          <a:lstStyle/>
          <a:p>
            <a:fld id="{C9B55A74-0919-413E-865C-E0E8D1722ED7}" type="datetime1">
              <a:rPr lang="en-US" smtClean="0"/>
              <a:pPr/>
              <a:t>12/6/2023</a:t>
            </a:fld>
            <a:endParaRPr lang="en-US" dirty="0"/>
          </a:p>
        </p:txBody>
      </p:sp>
      <p:sp>
        <p:nvSpPr>
          <p:cNvPr id="5" name="Footer Placeholder 4"/>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13012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4" name="Date Placeholder 3"/>
          <p:cNvSpPr>
            <a:spLocks noGrp="1"/>
          </p:cNvSpPr>
          <p:nvPr>
            <p:ph type="dt" sz="half" idx="10"/>
          </p:nvPr>
        </p:nvSpPr>
        <p:spPr>
          <a:xfrm>
            <a:off x="453403" y="6629400"/>
            <a:ext cx="1000662" cy="228600"/>
          </a:xfrm>
          <a:prstGeom prst="rect">
            <a:avLst/>
          </a:prstGeom>
        </p:spPr>
        <p:txBody>
          <a:bodyPr/>
          <a:lstStyle/>
          <a:p>
            <a:fld id="{25BFE46A-5893-4F80-829A-F37AF8AAC03B}" type="datetime1">
              <a:rPr lang="en-US" smtClean="0"/>
              <a:pPr/>
              <a:t>12/6/2023</a:t>
            </a:fld>
            <a:endParaRPr lang="en-US" dirty="0"/>
          </a:p>
        </p:txBody>
      </p:sp>
      <p:sp>
        <p:nvSpPr>
          <p:cNvPr id="5" name="Footer Placeholder 4"/>
          <p:cNvSpPr>
            <a:spLocks noGrp="1"/>
          </p:cNvSpPr>
          <p:nvPr>
            <p:ph type="ftr" sz="quarter" idx="11"/>
          </p:nvPr>
        </p:nvSpPr>
        <p:spPr>
          <a:xfrm>
            <a:off x="1637716" y="6629400"/>
            <a:ext cx="9144259" cy="228600"/>
          </a:xfrm>
          <a:prstGeom prst="rect">
            <a:avLst/>
          </a:prstGeom>
        </p:spPr>
        <p:txBody>
          <a:bodyPr/>
          <a:lstStyle>
            <a:lvl1pPr>
              <a:defRPr/>
            </a:lvl1pPr>
          </a:lstStyle>
          <a:p>
            <a:r>
              <a:rPr lang="en-US" dirty="0"/>
              <a:t>Add a footer</a:t>
            </a:r>
          </a:p>
        </p:txBody>
      </p:sp>
    </p:spTree>
    <p:extLst>
      <p:ext uri="{BB962C8B-B14F-4D97-AF65-F5344CB8AC3E}">
        <p14:creationId xmlns:p14="http://schemas.microsoft.com/office/powerpoint/2010/main" val="69813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12/6/2023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12/6/2023</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12/6/2023</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12/6/2023</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12/6/2023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12/6/2023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12/6/2023</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2" y="276087"/>
            <a:ext cx="9371949" cy="847197"/>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410402" y="1388481"/>
            <a:ext cx="11191750" cy="419677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374049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400" kern="1200">
          <a:solidFill>
            <a:schemeClr val="accent1">
              <a:lumMod val="50000"/>
            </a:schemeClr>
          </a:solidFill>
          <a:latin typeface="Abadi" panose="020B0604020104020204" pitchFamily="34" charset="0"/>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jscreen.epa.gov/mapper/"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player.vimeo.com/video/882201469?app_id=122963"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wbez.org/stories/illinois-family-farmers-weigh-climate-change-conservation-and-risk/b782111e-cf33-44da-8771-15e2ff7416b6"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25.jp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ideo" Target="https://www.youtube.com/embed/S0VMTQRle_E?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ideo" Target="https://www.youtube.com/embed/1LAnK8UEECc?feature=oembe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1470253"/>
            <a:ext cx="4846320" cy="2810802"/>
          </a:xfrm>
        </p:spPr>
        <p:txBody>
          <a:bodyPr/>
          <a:lstStyle/>
          <a:p>
            <a:r>
              <a:rPr lang="en-US" dirty="0"/>
              <a:t>Justice, </a:t>
            </a:r>
            <a:br>
              <a:rPr lang="en-US" dirty="0"/>
            </a:br>
            <a:r>
              <a:rPr lang="en-US" dirty="0"/>
              <a:t>Intersectionality  and Equity</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B347E-CE01-6895-32D4-0E5AEA8B0CAC}"/>
              </a:ext>
            </a:extLst>
          </p:cNvPr>
          <p:cNvSpPr>
            <a:spLocks noGrp="1"/>
          </p:cNvSpPr>
          <p:nvPr>
            <p:ph type="sldNum" sz="quarter" idx="4294967295"/>
          </p:nvPr>
        </p:nvSpPr>
        <p:spPr>
          <a:xfrm>
            <a:off x="0" y="6629400"/>
            <a:ext cx="411163" cy="228600"/>
          </a:xfrm>
        </p:spPr>
        <p:txBody>
          <a:bodyPr/>
          <a:lstStyle/>
          <a:p>
            <a:fld id="{9CD8D479-8942-46E8-A226-A4E01F7A105C}" type="slidenum">
              <a:rPr lang="en-US" smtClean="0"/>
              <a:t>10</a:t>
            </a:fld>
            <a:endParaRPr lang="en-US"/>
          </a:p>
        </p:txBody>
      </p:sp>
      <p:sp>
        <p:nvSpPr>
          <p:cNvPr id="8" name="Rectangle 3">
            <a:extLst>
              <a:ext uri="{FF2B5EF4-FFF2-40B4-BE49-F238E27FC236}">
                <a16:creationId xmlns:a16="http://schemas.microsoft.com/office/drawing/2014/main" id="{B3B1B0E4-C05A-CAF0-8BE2-8B2E89CB00BE}"/>
              </a:ext>
            </a:extLst>
          </p:cNvPr>
          <p:cNvSpPr>
            <a:spLocks noChangeArrowheads="1"/>
          </p:cNvSpPr>
          <p:nvPr/>
        </p:nvSpPr>
        <p:spPr bwMode="auto">
          <a:xfrm>
            <a:off x="0" y="-161582"/>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E9DB149F-C42F-A040-65AF-34546A37FD2F}"/>
              </a:ext>
            </a:extLst>
          </p:cNvPr>
          <p:cNvGrpSpPr/>
          <p:nvPr/>
        </p:nvGrpSpPr>
        <p:grpSpPr>
          <a:xfrm>
            <a:off x="5182697" y="3429000"/>
            <a:ext cx="6125565" cy="2261375"/>
            <a:chOff x="4337569" y="3469997"/>
            <a:chExt cx="6125565" cy="2261375"/>
          </a:xfrm>
        </p:grpSpPr>
        <p:pic>
          <p:nvPicPr>
            <p:cNvPr id="1028" name="Picture 4">
              <a:extLst>
                <a:ext uri="{FF2B5EF4-FFF2-40B4-BE49-F238E27FC236}">
                  <a16:creationId xmlns:a16="http://schemas.microsoft.com/office/drawing/2014/main" id="{14C5B73D-DA68-485E-4428-03BF49B9A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569" y="3469997"/>
              <a:ext cx="2020965" cy="20209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A7EF085-DECE-E365-0605-7718064741A9}"/>
                </a:ext>
              </a:extLst>
            </p:cNvPr>
            <p:cNvSpPr txBox="1"/>
            <p:nvPr/>
          </p:nvSpPr>
          <p:spPr>
            <a:xfrm>
              <a:off x="6585678" y="3700047"/>
              <a:ext cx="3877456" cy="2031325"/>
            </a:xfrm>
            <a:prstGeom prst="rect">
              <a:avLst/>
            </a:prstGeom>
            <a:noFill/>
          </p:spPr>
          <p:txBody>
            <a:bodyPr wrap="square" rtlCol="0">
              <a:spAutoFit/>
            </a:bodyPr>
            <a:lstStyle/>
            <a:p>
              <a:r>
                <a:rPr kumimoji="0" lang="en-US" altLang="en-US" sz="3600" b="0" i="0" u="none" strike="noStrike" cap="none" normalizeH="0" baseline="0" dirty="0">
                  <a:ln>
                    <a:noFill/>
                  </a:ln>
                  <a:solidFill>
                    <a:srgbClr val="789904"/>
                  </a:solidFill>
                  <a:effectLst/>
                  <a:latin typeface="Trade Gothic Bold"/>
                </a:rPr>
                <a:t>GLOBAL MINISTRIES EARTHKEEPERS</a:t>
              </a:r>
            </a:p>
            <a:p>
              <a:endParaRPr lang="en-US" dirty="0"/>
            </a:p>
          </p:txBody>
        </p:sp>
      </p:grpSp>
      <p:pic>
        <p:nvPicPr>
          <p:cNvPr id="1030" name="Picture 6">
            <a:extLst>
              <a:ext uri="{FF2B5EF4-FFF2-40B4-BE49-F238E27FC236}">
                <a16:creationId xmlns:a16="http://schemas.microsoft.com/office/drawing/2014/main" id="{F202E7F8-3AEC-A46C-02D0-CDCF81777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896" y="413168"/>
            <a:ext cx="4831585" cy="28184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6168F50-82EF-6AEC-77BF-DF8F88F20B25}"/>
              </a:ext>
            </a:extLst>
          </p:cNvPr>
          <p:cNvSpPr>
            <a:spLocks noGrp="1"/>
          </p:cNvSpPr>
          <p:nvPr>
            <p:ph type="title"/>
          </p:nvPr>
        </p:nvSpPr>
        <p:spPr>
          <a:xfrm>
            <a:off x="512618" y="276087"/>
            <a:ext cx="8298873" cy="846131"/>
          </a:xfrm>
        </p:spPr>
        <p:txBody>
          <a:bodyPr/>
          <a:lstStyle/>
          <a:p>
            <a:r>
              <a:rPr lang="en-US" dirty="0"/>
              <a:t>U.M.C. Creation Justice Efforts</a:t>
            </a:r>
          </a:p>
        </p:txBody>
      </p:sp>
      <p:grpSp>
        <p:nvGrpSpPr>
          <p:cNvPr id="18" name="Group 17">
            <a:extLst>
              <a:ext uri="{FF2B5EF4-FFF2-40B4-BE49-F238E27FC236}">
                <a16:creationId xmlns:a16="http://schemas.microsoft.com/office/drawing/2014/main" id="{2FAC7514-5318-A5B9-2AE9-CCA0F1371C9D}"/>
              </a:ext>
            </a:extLst>
          </p:cNvPr>
          <p:cNvGrpSpPr/>
          <p:nvPr/>
        </p:nvGrpSpPr>
        <p:grpSpPr>
          <a:xfrm>
            <a:off x="587423" y="1230252"/>
            <a:ext cx="3462875" cy="4150361"/>
            <a:chOff x="587423" y="1230252"/>
            <a:chExt cx="3462875" cy="4150361"/>
          </a:xfrm>
        </p:grpSpPr>
        <p:pic>
          <p:nvPicPr>
            <p:cNvPr id="1032" name="Picture 8">
              <a:extLst>
                <a:ext uri="{FF2B5EF4-FFF2-40B4-BE49-F238E27FC236}">
                  <a16:creationId xmlns:a16="http://schemas.microsoft.com/office/drawing/2014/main" id="{D81E5A0F-3974-BADA-7638-76F7F72E91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423" y="1230252"/>
              <a:ext cx="268605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17" name="Content Placeholder 4" descr="Text&#10;&#10;Description automatically generated">
              <a:extLst>
                <a:ext uri="{FF2B5EF4-FFF2-40B4-BE49-F238E27FC236}">
                  <a16:creationId xmlns:a16="http://schemas.microsoft.com/office/drawing/2014/main" id="{B0F00FEE-0944-1120-C6F0-40DAFEC195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8145" y="3822064"/>
              <a:ext cx="1722153" cy="1558549"/>
            </a:xfrm>
            <a:prstGeom prst="rect">
              <a:avLst/>
            </a:prstGeom>
          </p:spPr>
        </p:pic>
      </p:grpSp>
    </p:spTree>
    <p:extLst>
      <p:ext uri="{BB962C8B-B14F-4D97-AF65-F5344CB8AC3E}">
        <p14:creationId xmlns:p14="http://schemas.microsoft.com/office/powerpoint/2010/main" val="22750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book cover of a river&#10;&#10;Description automatically generated">
            <a:extLst>
              <a:ext uri="{FF2B5EF4-FFF2-40B4-BE49-F238E27FC236}">
                <a16:creationId xmlns:a16="http://schemas.microsoft.com/office/drawing/2014/main" id="{73B67937-9485-CFF0-6898-E84B6250D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643" y="3911007"/>
            <a:ext cx="1970879" cy="2566249"/>
          </a:xfrm>
          <a:prstGeom prst="rect">
            <a:avLst/>
          </a:prstGeom>
        </p:spPr>
      </p:pic>
      <p:sp>
        <p:nvSpPr>
          <p:cNvPr id="2" name="Title 1">
            <a:extLst>
              <a:ext uri="{FF2B5EF4-FFF2-40B4-BE49-F238E27FC236}">
                <a16:creationId xmlns:a16="http://schemas.microsoft.com/office/drawing/2014/main" id="{2CA340BF-D88F-42EA-B3C2-C552AA1A6609}"/>
              </a:ext>
            </a:extLst>
          </p:cNvPr>
          <p:cNvSpPr>
            <a:spLocks noGrp="1"/>
          </p:cNvSpPr>
          <p:nvPr>
            <p:ph type="title"/>
          </p:nvPr>
        </p:nvSpPr>
        <p:spPr>
          <a:xfrm>
            <a:off x="559131" y="708242"/>
            <a:ext cx="11059789" cy="588603"/>
          </a:xfrm>
          <a:ln>
            <a:noFill/>
          </a:ln>
        </p:spPr>
        <p:txBody>
          <a:bodyPr>
            <a:normAutofit fontScale="90000"/>
          </a:bodyPr>
          <a:lstStyle/>
          <a:p>
            <a:r>
              <a:rPr lang="en-US" sz="3600" dirty="0">
                <a:solidFill>
                  <a:srgbClr val="008000"/>
                </a:solidFill>
                <a:latin typeface="Century Gothic" panose="020B0502020202020204" pitchFamily="34" charset="0"/>
              </a:rPr>
              <a:t>United Methodist Women, now United Women in Faith, have been on the case for years! </a:t>
            </a:r>
          </a:p>
        </p:txBody>
      </p:sp>
      <p:pic>
        <p:nvPicPr>
          <p:cNvPr id="10" name="Content Placeholder 9">
            <a:extLst>
              <a:ext uri="{FF2B5EF4-FFF2-40B4-BE49-F238E27FC236}">
                <a16:creationId xmlns:a16="http://schemas.microsoft.com/office/drawing/2014/main" id="{EF2555BD-FDF3-400B-82DA-8B4D3746A5C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091316" y="1571666"/>
            <a:ext cx="1808720" cy="1808720"/>
          </a:xfrm>
        </p:spPr>
      </p:pic>
      <p:sp>
        <p:nvSpPr>
          <p:cNvPr id="3" name="Text Placeholder 2">
            <a:extLst>
              <a:ext uri="{FF2B5EF4-FFF2-40B4-BE49-F238E27FC236}">
                <a16:creationId xmlns:a16="http://schemas.microsoft.com/office/drawing/2014/main" id="{EC0DC1C9-A642-423E-9201-1CD1012F92CA}"/>
              </a:ext>
            </a:extLst>
          </p:cNvPr>
          <p:cNvSpPr>
            <a:spLocks noGrp="1"/>
          </p:cNvSpPr>
          <p:nvPr>
            <p:ph type="body" idx="4294967295"/>
          </p:nvPr>
        </p:nvSpPr>
        <p:spPr>
          <a:xfrm>
            <a:off x="315256" y="3429000"/>
            <a:ext cx="4699116" cy="1696057"/>
          </a:xfrm>
          <a:ln>
            <a:solidFill>
              <a:schemeClr val="tx1"/>
            </a:solidFill>
          </a:ln>
        </p:spPr>
        <p:txBody>
          <a:bodyPr>
            <a:normAutofit fontScale="62500" lnSpcReduction="20000"/>
          </a:bodyPr>
          <a:lstStyle/>
          <a:p>
            <a:pPr marL="0" indent="0">
              <a:lnSpc>
                <a:spcPct val="120000"/>
              </a:lnSpc>
              <a:buNone/>
            </a:pPr>
            <a:r>
              <a:rPr lang="en-US" sz="4500" b="0" dirty="0">
                <a:solidFill>
                  <a:srgbClr val="333333"/>
                </a:solidFill>
                <a:latin typeface="Arial" panose="020B0604020202020204" pitchFamily="34" charset="0"/>
                <a:cs typeface="Arial" panose="020B0604020202020204" pitchFamily="34" charset="0"/>
              </a:rPr>
              <a:t>13 Steps to Sustainability: </a:t>
            </a:r>
            <a:br>
              <a:rPr lang="en-US" sz="4500" b="0" dirty="0">
                <a:solidFill>
                  <a:srgbClr val="333333"/>
                </a:solidFill>
                <a:latin typeface="Arial" panose="020B0604020202020204" pitchFamily="34" charset="0"/>
                <a:cs typeface="Arial" panose="020B0604020202020204" pitchFamily="34" charset="0"/>
              </a:rPr>
            </a:br>
            <a:r>
              <a:rPr lang="en-US" sz="3800" b="0" i="1" dirty="0">
                <a:solidFill>
                  <a:srgbClr val="333333"/>
                </a:solidFill>
                <a:latin typeface="Arial" panose="020B0604020202020204" pitchFamily="34" charset="0"/>
                <a:cs typeface="Arial" panose="020B0604020202020204" pitchFamily="34" charset="0"/>
              </a:rPr>
              <a:t>Ways to counter climate injustice through event planning and daily habits. </a:t>
            </a:r>
          </a:p>
          <a:p>
            <a:endParaRPr lang="en-US" dirty="0"/>
          </a:p>
        </p:txBody>
      </p:sp>
      <p:pic>
        <p:nvPicPr>
          <p:cNvPr id="8" name="Content Placeholder 7">
            <a:extLst>
              <a:ext uri="{FF2B5EF4-FFF2-40B4-BE49-F238E27FC236}">
                <a16:creationId xmlns:a16="http://schemas.microsoft.com/office/drawing/2014/main" id="{D6BEB657-943F-4BF1-A6A7-990D006B18C0}"/>
              </a:ext>
            </a:extLst>
          </p:cNvPr>
          <p:cNvPicPr>
            <a:picLocks noGrp="1" noChangeAspect="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10098744" y="1580015"/>
            <a:ext cx="1778000" cy="1778000"/>
          </a:xfrm>
        </p:spPr>
      </p:pic>
      <p:pic>
        <p:nvPicPr>
          <p:cNvPr id="24" name="Picture 23">
            <a:extLst>
              <a:ext uri="{FF2B5EF4-FFF2-40B4-BE49-F238E27FC236}">
                <a16:creationId xmlns:a16="http://schemas.microsoft.com/office/drawing/2014/main" id="{75768696-D2B7-471C-998C-7C82CE1F268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05322" y="1369094"/>
            <a:ext cx="708685" cy="1194266"/>
          </a:xfrm>
          <a:prstGeom prst="rect">
            <a:avLst/>
          </a:prstGeom>
        </p:spPr>
      </p:pic>
      <p:sp>
        <p:nvSpPr>
          <p:cNvPr id="7" name="TextBox 6">
            <a:extLst>
              <a:ext uri="{FF2B5EF4-FFF2-40B4-BE49-F238E27FC236}">
                <a16:creationId xmlns:a16="http://schemas.microsoft.com/office/drawing/2014/main" id="{74EA9640-9109-0F0D-A41E-3866043C2106}"/>
              </a:ext>
            </a:extLst>
          </p:cNvPr>
          <p:cNvSpPr txBox="1"/>
          <p:nvPr/>
        </p:nvSpPr>
        <p:spPr>
          <a:xfrm>
            <a:off x="8091316" y="974368"/>
            <a:ext cx="378542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2021-24 Priorities: </a:t>
            </a:r>
          </a:p>
        </p:txBody>
      </p:sp>
      <p:pic>
        <p:nvPicPr>
          <p:cNvPr id="1026" name="Picture 2" descr="United Women in Faith - NoVaUMC.org">
            <a:extLst>
              <a:ext uri="{FF2B5EF4-FFF2-40B4-BE49-F238E27FC236}">
                <a16:creationId xmlns:a16="http://schemas.microsoft.com/office/drawing/2014/main" id="{0C797696-5EA9-8DCC-DF33-7B7D9CCE61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2715" y="1462441"/>
            <a:ext cx="3533842" cy="16457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men in Faith, Texas Conference | Facebook">
            <a:extLst>
              <a:ext uri="{FF2B5EF4-FFF2-40B4-BE49-F238E27FC236}">
                <a16:creationId xmlns:a16="http://schemas.microsoft.com/office/drawing/2014/main" id="{CC56EBD3-CE6C-71B3-3B26-E39ADE0D16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9388" y="2480258"/>
            <a:ext cx="1696057" cy="169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5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52B3-3636-41B7-B02D-87C34969AB39}"/>
              </a:ext>
            </a:extLst>
          </p:cNvPr>
          <p:cNvSpPr>
            <a:spLocks noGrp="1"/>
          </p:cNvSpPr>
          <p:nvPr>
            <p:ph type="title"/>
          </p:nvPr>
        </p:nvSpPr>
        <p:spPr>
          <a:xfrm>
            <a:off x="245511" y="596220"/>
            <a:ext cx="3517020" cy="4195762"/>
          </a:xfrm>
        </p:spPr>
        <p:txBody>
          <a:bodyPr vert="horz" lIns="91440" tIns="45720" rIns="91440" bIns="45720" rtlCol="0" anchor="ctr">
            <a:normAutofit/>
          </a:bodyPr>
          <a:lstStyle/>
          <a:p>
            <a:pPr algn="ctr"/>
            <a:r>
              <a:rPr lang="en-US" sz="4000" dirty="0">
                <a:latin typeface="Century Gothic" panose="020B0502020202020204" pitchFamily="34" charset="0"/>
              </a:rPr>
              <a:t>By the way - Women and youth lead in demanding change worldwide.  </a:t>
            </a:r>
          </a:p>
        </p:txBody>
      </p:sp>
      <p:pic>
        <p:nvPicPr>
          <p:cNvPr id="6" name="Picture Placeholder 5">
            <a:extLst>
              <a:ext uri="{FF2B5EF4-FFF2-40B4-BE49-F238E27FC236}">
                <a16:creationId xmlns:a16="http://schemas.microsoft.com/office/drawing/2014/main" id="{20637AEF-A8B5-47D5-B900-3EA050CD10C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949"/>
          <a:stretch/>
        </p:blipFill>
        <p:spPr>
          <a:xfrm>
            <a:off x="3734320" y="69157"/>
            <a:ext cx="8457680" cy="6192623"/>
          </a:xfrm>
          <a:prstGeom prst="rect">
            <a:avLst/>
          </a:prstGeom>
        </p:spPr>
      </p:pic>
    </p:spTree>
    <p:extLst>
      <p:ext uri="{BB962C8B-B14F-4D97-AF65-F5344CB8AC3E}">
        <p14:creationId xmlns:p14="http://schemas.microsoft.com/office/powerpoint/2010/main" val="250148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19B1E-4EF2-C10B-FE02-9956D40B3DD5}"/>
              </a:ext>
            </a:extLst>
          </p:cNvPr>
          <p:cNvSpPr>
            <a:spLocks noGrp="1"/>
          </p:cNvSpPr>
          <p:nvPr>
            <p:ph type="ctrTitle"/>
          </p:nvPr>
        </p:nvSpPr>
        <p:spPr>
          <a:xfrm>
            <a:off x="1737922" y="235527"/>
            <a:ext cx="4846320" cy="4336473"/>
          </a:xfrm>
        </p:spPr>
        <p:txBody>
          <a:bodyPr>
            <a:normAutofit fontScale="90000"/>
          </a:bodyPr>
          <a:lstStyle/>
          <a:p>
            <a:r>
              <a:rPr lang="en-US" b="1" dirty="0"/>
              <a:t>Conversation: </a:t>
            </a:r>
            <a:br>
              <a:rPr lang="en-US" b="1" dirty="0"/>
            </a:br>
            <a:r>
              <a:rPr lang="en-US" dirty="0"/>
              <a:t>Have you been involved in any of these, or other environmental or climate justice movements? </a:t>
            </a:r>
          </a:p>
        </p:txBody>
      </p:sp>
    </p:spTree>
    <p:extLst>
      <p:ext uri="{BB962C8B-B14F-4D97-AF65-F5344CB8AC3E}">
        <p14:creationId xmlns:p14="http://schemas.microsoft.com/office/powerpoint/2010/main" val="185345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C27D-7D62-E9F1-7A71-FB11CC5640BC}"/>
              </a:ext>
            </a:extLst>
          </p:cNvPr>
          <p:cNvSpPr>
            <a:spLocks noGrp="1"/>
          </p:cNvSpPr>
          <p:nvPr>
            <p:ph type="title"/>
          </p:nvPr>
        </p:nvSpPr>
        <p:spPr>
          <a:xfrm>
            <a:off x="512618" y="276087"/>
            <a:ext cx="6276109" cy="846131"/>
          </a:xfrm>
        </p:spPr>
        <p:txBody>
          <a:bodyPr/>
          <a:lstStyle/>
          <a:p>
            <a:r>
              <a:rPr lang="en-US" dirty="0"/>
              <a:t>Council of Bishops: 2021</a:t>
            </a:r>
          </a:p>
        </p:txBody>
      </p:sp>
      <p:sp>
        <p:nvSpPr>
          <p:cNvPr id="3" name="Content Placeholder 2">
            <a:extLst>
              <a:ext uri="{FF2B5EF4-FFF2-40B4-BE49-F238E27FC236}">
                <a16:creationId xmlns:a16="http://schemas.microsoft.com/office/drawing/2014/main" id="{ADE2AD5D-9BC7-26F0-0FFA-90B7C76D958A}"/>
              </a:ext>
            </a:extLst>
          </p:cNvPr>
          <p:cNvSpPr>
            <a:spLocks noGrp="1"/>
          </p:cNvSpPr>
          <p:nvPr>
            <p:ph idx="1"/>
          </p:nvPr>
        </p:nvSpPr>
        <p:spPr>
          <a:xfrm>
            <a:off x="512618" y="1662545"/>
            <a:ext cx="11346873" cy="3782291"/>
          </a:xfrm>
        </p:spPr>
        <p:txBody>
          <a:bodyPr/>
          <a:lstStyle/>
          <a:p>
            <a:r>
              <a:rPr lang="en-US" dirty="0"/>
              <a:t>The bishops reaffirmed the </a:t>
            </a:r>
            <a:r>
              <a:rPr lang="en-US" i="1" dirty="0"/>
              <a:t>existing </a:t>
            </a:r>
            <a:r>
              <a:rPr lang="en-US" dirty="0"/>
              <a:t>Global Climate Stewardship item in the </a:t>
            </a:r>
            <a:r>
              <a:rPr lang="en-US" i="1" dirty="0"/>
              <a:t>Book of Discipline (2016), Paragraph 160:D: </a:t>
            </a:r>
          </a:p>
          <a:p>
            <a:r>
              <a:rPr lang="en-US" sz="3200" b="0" i="1" u="none" strike="noStrike" baseline="0" dirty="0">
                <a:solidFill>
                  <a:srgbClr val="000000"/>
                </a:solidFill>
                <a:latin typeface="Calibri" panose="020F0502020204030204" pitchFamily="34" charset="0"/>
              </a:rPr>
              <a:t>“…The adverse impacts of global climate change disproportionately affect individuals and nations least responsible for the emissions. We therefore support efforts of all governments to require mandatory reductions in greenhouse gas emissions and call on individuals, congregations, businesses, industries and communities to reduce their emissions.”</a:t>
            </a:r>
            <a:endParaRPr lang="en-US" sz="3200" b="0" i="0" u="none" strike="noStrike" baseline="0" dirty="0">
              <a:solidFill>
                <a:srgbClr val="000000"/>
              </a:solidFill>
              <a:latin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9A7924F3-792C-4E4C-7F57-C2C246F21EC9}"/>
              </a:ext>
            </a:extLst>
          </p:cNvPr>
          <p:cNvPicPr>
            <a:picLocks noChangeAspect="1"/>
          </p:cNvPicPr>
          <p:nvPr/>
        </p:nvPicPr>
        <p:blipFill>
          <a:blip r:embed="rId3"/>
          <a:stretch>
            <a:fillRect/>
          </a:stretch>
        </p:blipFill>
        <p:spPr>
          <a:xfrm>
            <a:off x="7009616" y="276087"/>
            <a:ext cx="4849875" cy="1163970"/>
          </a:xfrm>
          <a:prstGeom prst="rect">
            <a:avLst/>
          </a:prstGeom>
        </p:spPr>
      </p:pic>
    </p:spTree>
    <p:extLst>
      <p:ext uri="{BB962C8B-B14F-4D97-AF65-F5344CB8AC3E}">
        <p14:creationId xmlns:p14="http://schemas.microsoft.com/office/powerpoint/2010/main" val="206472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C27D-7D62-E9F1-7A71-FB11CC5640BC}"/>
              </a:ext>
            </a:extLst>
          </p:cNvPr>
          <p:cNvSpPr>
            <a:spLocks noGrp="1"/>
          </p:cNvSpPr>
          <p:nvPr>
            <p:ph type="title"/>
          </p:nvPr>
        </p:nvSpPr>
        <p:spPr>
          <a:xfrm>
            <a:off x="512618" y="276087"/>
            <a:ext cx="6276109" cy="846131"/>
          </a:xfrm>
        </p:spPr>
        <p:txBody>
          <a:bodyPr/>
          <a:lstStyle/>
          <a:p>
            <a:r>
              <a:rPr lang="en-US" dirty="0"/>
              <a:t>Council of Bishops: 2021</a:t>
            </a:r>
          </a:p>
        </p:txBody>
      </p:sp>
      <p:sp>
        <p:nvSpPr>
          <p:cNvPr id="3" name="Content Placeholder 2">
            <a:extLst>
              <a:ext uri="{FF2B5EF4-FFF2-40B4-BE49-F238E27FC236}">
                <a16:creationId xmlns:a16="http://schemas.microsoft.com/office/drawing/2014/main" id="{ADE2AD5D-9BC7-26F0-0FFA-90B7C76D958A}"/>
              </a:ext>
            </a:extLst>
          </p:cNvPr>
          <p:cNvSpPr>
            <a:spLocks noGrp="1"/>
          </p:cNvSpPr>
          <p:nvPr>
            <p:ph idx="1"/>
          </p:nvPr>
        </p:nvSpPr>
        <p:spPr>
          <a:xfrm>
            <a:off x="512618" y="1676400"/>
            <a:ext cx="11346873" cy="3768436"/>
          </a:xfrm>
        </p:spPr>
        <p:txBody>
          <a:bodyPr/>
          <a:lstStyle/>
          <a:p>
            <a:pPr marL="457200" indent="-457200">
              <a:buFont typeface="Wingdings" panose="05000000000000000000" pitchFamily="2" charset="2"/>
              <a:buChar char="Ø"/>
            </a:pPr>
            <a:r>
              <a:rPr lang="en-US" dirty="0"/>
              <a:t>Urged annual conferences to join the Multi-Agency Net-Zero</a:t>
            </a:r>
            <a:br>
              <a:rPr lang="en-US" dirty="0"/>
            </a:br>
            <a:r>
              <a:rPr lang="en-US" dirty="0"/>
              <a:t>    Covenant, and take action appropriate to their settings</a:t>
            </a:r>
            <a:br>
              <a:rPr lang="en-US" dirty="0"/>
            </a:br>
            <a:endParaRPr lang="en-US" dirty="0"/>
          </a:p>
          <a:p>
            <a:pPr marL="457200" indent="-457200">
              <a:buFont typeface="Wingdings" panose="05000000000000000000" pitchFamily="2" charset="2"/>
              <a:buChar char="Ø"/>
            </a:pPr>
            <a:r>
              <a:rPr lang="en-US" dirty="0"/>
              <a:t>Promised to review its </a:t>
            </a:r>
            <a:r>
              <a:rPr lang="en-US" i="1" dirty="0"/>
              <a:t>God’s Renewed Creation </a:t>
            </a:r>
            <a:r>
              <a:rPr lang="en-US" dirty="0"/>
              <a:t>“</a:t>
            </a:r>
            <a:r>
              <a:rPr lang="en-US" sz="3200" b="0" i="0" u="none" strike="noStrike" baseline="0" dirty="0">
                <a:solidFill>
                  <a:srgbClr val="000000"/>
                </a:solidFill>
                <a:latin typeface="Calibri" panose="020F0502020204030204" pitchFamily="34" charset="0"/>
              </a:rPr>
              <a:t>to determine how to best address the intersection of climate change, poverty, racism, and colonialism. Work alongside partners, including UMW, GBCS, GBGM, </a:t>
            </a:r>
            <a:r>
              <a:rPr lang="en-US" sz="3200" b="0" i="0" u="none" strike="noStrike" baseline="0" dirty="0" err="1">
                <a:solidFill>
                  <a:srgbClr val="000000"/>
                </a:solidFill>
                <a:latin typeface="Calibri" panose="020F0502020204030204" pitchFamily="34" charset="0"/>
              </a:rPr>
              <a:t>Wespath</a:t>
            </a:r>
            <a:r>
              <a:rPr lang="en-US" sz="3200" b="0" i="0" u="none" strike="noStrike" baseline="0" dirty="0">
                <a:solidFill>
                  <a:srgbClr val="000000"/>
                </a:solidFill>
                <a:latin typeface="Calibri" panose="020F0502020204030204" pitchFamily="34" charset="0"/>
              </a:rPr>
              <a:t>, Ecumenical, and Interfaith Partners at the general Church and local community level.” </a:t>
            </a:r>
          </a:p>
          <a:p>
            <a:endParaRPr lang="en-US" dirty="0"/>
          </a:p>
        </p:txBody>
      </p:sp>
      <p:pic>
        <p:nvPicPr>
          <p:cNvPr id="5" name="Picture 4">
            <a:extLst>
              <a:ext uri="{FF2B5EF4-FFF2-40B4-BE49-F238E27FC236}">
                <a16:creationId xmlns:a16="http://schemas.microsoft.com/office/drawing/2014/main" id="{9A7924F3-792C-4E4C-7F57-C2C246F21EC9}"/>
              </a:ext>
            </a:extLst>
          </p:cNvPr>
          <p:cNvPicPr>
            <a:picLocks noChangeAspect="1"/>
          </p:cNvPicPr>
          <p:nvPr/>
        </p:nvPicPr>
        <p:blipFill>
          <a:blip r:embed="rId3"/>
          <a:stretch>
            <a:fillRect/>
          </a:stretch>
        </p:blipFill>
        <p:spPr>
          <a:xfrm>
            <a:off x="7009616" y="276087"/>
            <a:ext cx="4849875" cy="1163970"/>
          </a:xfrm>
          <a:prstGeom prst="rect">
            <a:avLst/>
          </a:prstGeom>
        </p:spPr>
      </p:pic>
    </p:spTree>
    <p:extLst>
      <p:ext uri="{BB962C8B-B14F-4D97-AF65-F5344CB8AC3E}">
        <p14:creationId xmlns:p14="http://schemas.microsoft.com/office/powerpoint/2010/main" val="198877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35F6-FA8F-D8E7-1071-F43B1C9DB8DD}"/>
              </a:ext>
            </a:extLst>
          </p:cNvPr>
          <p:cNvSpPr>
            <a:spLocks noGrp="1"/>
          </p:cNvSpPr>
          <p:nvPr>
            <p:ph type="title"/>
          </p:nvPr>
        </p:nvSpPr>
        <p:spPr/>
        <p:txBody>
          <a:bodyPr/>
          <a:lstStyle/>
          <a:p>
            <a:r>
              <a:rPr lang="en-US" dirty="0"/>
              <a:t>“Intersectionality” recognizes that </a:t>
            </a:r>
          </a:p>
        </p:txBody>
      </p:sp>
      <p:sp>
        <p:nvSpPr>
          <p:cNvPr id="3" name="Content Placeholder 2">
            <a:extLst>
              <a:ext uri="{FF2B5EF4-FFF2-40B4-BE49-F238E27FC236}">
                <a16:creationId xmlns:a16="http://schemas.microsoft.com/office/drawing/2014/main" id="{B97D449F-1885-124C-0C8B-D9703FEDA8F0}"/>
              </a:ext>
            </a:extLst>
          </p:cNvPr>
          <p:cNvSpPr>
            <a:spLocks noGrp="1"/>
          </p:cNvSpPr>
          <p:nvPr>
            <p:ph idx="1"/>
          </p:nvPr>
        </p:nvSpPr>
        <p:spPr/>
        <p:txBody>
          <a:bodyPr>
            <a:normAutofit/>
          </a:bodyPr>
          <a:lstStyle/>
          <a:p>
            <a:pPr marL="457200" indent="-457200">
              <a:buFont typeface="Wingdings" panose="05000000000000000000" pitchFamily="2" charset="2"/>
              <a:buChar char="Ø"/>
            </a:pPr>
            <a:r>
              <a:rPr lang="en-US" dirty="0"/>
              <a:t>Disadvantaged individuals, neighborhoods, cities, and nations that may have done little or nothing to contribute to global climate change - or other pollution - are the first, and the worst, to be affected. </a:t>
            </a:r>
          </a:p>
          <a:p>
            <a:pPr marL="457200" indent="-457200">
              <a:buFont typeface="Wingdings" panose="05000000000000000000" pitchFamily="2" charset="2"/>
              <a:buChar char="Ø"/>
            </a:pPr>
            <a:r>
              <a:rPr lang="en-US" dirty="0"/>
              <a:t>Where do we see that reality in </a:t>
            </a:r>
            <a:br>
              <a:rPr lang="en-US" dirty="0"/>
            </a:br>
            <a:r>
              <a:rPr lang="en-US" dirty="0"/>
              <a:t>the world? </a:t>
            </a:r>
          </a:p>
          <a:p>
            <a:pPr marL="457200" indent="-457200">
              <a:buFont typeface="Wingdings" panose="05000000000000000000" pitchFamily="2" charset="2"/>
              <a:buChar char="Ø"/>
            </a:pPr>
            <a:r>
              <a:rPr lang="en-US" dirty="0"/>
              <a:t>In our nation? </a:t>
            </a:r>
          </a:p>
          <a:p>
            <a:pPr marL="457200" indent="-457200">
              <a:buFont typeface="Wingdings" panose="05000000000000000000" pitchFamily="2" charset="2"/>
              <a:buChar char="Ø"/>
            </a:pPr>
            <a:r>
              <a:rPr lang="en-US" dirty="0"/>
              <a:t>In our annual conference?</a:t>
            </a:r>
          </a:p>
        </p:txBody>
      </p:sp>
      <p:pic>
        <p:nvPicPr>
          <p:cNvPr id="2050" name="Picture 2">
            <a:extLst>
              <a:ext uri="{FF2B5EF4-FFF2-40B4-BE49-F238E27FC236}">
                <a16:creationId xmlns:a16="http://schemas.microsoft.com/office/drawing/2014/main" id="{060BE1C3-B98A-78BE-1411-4570A2521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528" y="2706525"/>
            <a:ext cx="5134408" cy="340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80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4D266-9D51-D32E-61A4-387D278404E7}"/>
              </a:ext>
            </a:extLst>
          </p:cNvPr>
          <p:cNvSpPr>
            <a:spLocks noGrp="1"/>
          </p:cNvSpPr>
          <p:nvPr>
            <p:ph type="ctrTitle"/>
          </p:nvPr>
        </p:nvSpPr>
        <p:spPr>
          <a:xfrm>
            <a:off x="2008681" y="734518"/>
            <a:ext cx="4589415" cy="3717561"/>
          </a:xfrm>
        </p:spPr>
        <p:txBody>
          <a:bodyPr>
            <a:normAutofit/>
          </a:bodyPr>
          <a:lstStyle/>
          <a:p>
            <a:r>
              <a:rPr lang="en-US" b="1" dirty="0"/>
              <a:t>Conversation: </a:t>
            </a:r>
            <a:r>
              <a:rPr lang="en-US" dirty="0"/>
              <a:t>Where has </a:t>
            </a:r>
            <a:r>
              <a:rPr lang="en-US" i="1" dirty="0"/>
              <a:t>your </a:t>
            </a:r>
            <a:br>
              <a:rPr lang="en-US" i="1" dirty="0"/>
            </a:br>
            <a:r>
              <a:rPr lang="en-US" dirty="0"/>
              <a:t>community</a:t>
            </a:r>
            <a:r>
              <a:rPr lang="en-US" i="1" dirty="0"/>
              <a:t> </a:t>
            </a:r>
            <a:r>
              <a:rPr lang="en-US" dirty="0"/>
              <a:t>experienced environmental injustice?</a:t>
            </a:r>
          </a:p>
        </p:txBody>
      </p:sp>
    </p:spTree>
    <p:extLst>
      <p:ext uri="{BB962C8B-B14F-4D97-AF65-F5344CB8AC3E}">
        <p14:creationId xmlns:p14="http://schemas.microsoft.com/office/powerpoint/2010/main" val="361232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1E5D4-8DD4-915D-33D5-9A8002F81D3C}"/>
              </a:ext>
            </a:extLst>
          </p:cNvPr>
          <p:cNvSpPr>
            <a:spLocks noGrp="1"/>
          </p:cNvSpPr>
          <p:nvPr>
            <p:ph type="title"/>
          </p:nvPr>
        </p:nvSpPr>
        <p:spPr/>
        <p:txBody>
          <a:bodyPr>
            <a:normAutofit/>
          </a:bodyPr>
          <a:lstStyle/>
          <a:p>
            <a:pPr>
              <a:spcAft>
                <a:spcPts val="600"/>
              </a:spcAft>
            </a:pPr>
            <a:r>
              <a:rPr lang="en-US" sz="3600" dirty="0">
                <a:latin typeface="Arial" panose="020B0604020202020204" pitchFamily="34" charset="0"/>
                <a:cs typeface="Arial" panose="020B0604020202020204" pitchFamily="34" charset="0"/>
              </a:rPr>
              <a:t>Analyzing environmental injustice</a:t>
            </a:r>
          </a:p>
        </p:txBody>
      </p:sp>
      <p:sp>
        <p:nvSpPr>
          <p:cNvPr id="6" name="Content Placeholder 5">
            <a:extLst>
              <a:ext uri="{FF2B5EF4-FFF2-40B4-BE49-F238E27FC236}">
                <a16:creationId xmlns:a16="http://schemas.microsoft.com/office/drawing/2014/main" id="{015A2F9F-4116-FEB7-F43E-7B59744AA876}"/>
              </a:ext>
            </a:extLst>
          </p:cNvPr>
          <p:cNvSpPr>
            <a:spLocks noGrp="1"/>
          </p:cNvSpPr>
          <p:nvPr>
            <p:ph idx="1"/>
          </p:nvPr>
        </p:nvSpPr>
        <p:spPr>
          <a:xfrm>
            <a:off x="512618" y="1693889"/>
            <a:ext cx="11346873" cy="3750948"/>
          </a:xfrm>
        </p:spPr>
        <p:txBody>
          <a:bodyPr>
            <a:noAutofit/>
          </a:bodyPr>
          <a:lstStyle/>
          <a:p>
            <a:pPr marL="571500" indent="-571500">
              <a:buFont typeface="Wingdings" panose="05000000000000000000" pitchFamily="2" charset="2"/>
              <a:buChar char="Ø"/>
            </a:pPr>
            <a:r>
              <a:rPr lang="en-US" sz="4000" b="0" i="0" u="none" strike="noStrike" baseline="0" dirty="0">
                <a:latin typeface="Arial" panose="020B0604020202020204" pitchFamily="34" charset="0"/>
                <a:cs typeface="Arial" panose="020B0604020202020204" pitchFamily="34" charset="0"/>
              </a:rPr>
              <a:t>What is the injustice? Who suffers?</a:t>
            </a:r>
          </a:p>
          <a:p>
            <a:pPr marL="571500" indent="-571500">
              <a:buFont typeface="Wingdings" panose="05000000000000000000" pitchFamily="2" charset="2"/>
              <a:buChar char="Ø"/>
            </a:pPr>
            <a:r>
              <a:rPr lang="en-US" sz="4000" b="0" i="0" u="none" strike="noStrike" baseline="0" dirty="0">
                <a:latin typeface="Arial" panose="020B0604020202020204" pitchFamily="34" charset="0"/>
                <a:cs typeface="Arial" panose="020B0604020202020204" pitchFamily="34" charset="0"/>
              </a:rPr>
              <a:t>Where do you see intersectionality or lack of equity at play?</a:t>
            </a:r>
            <a:endParaRPr lang="en-US" sz="4000" dirty="0"/>
          </a:p>
          <a:p>
            <a:pPr marL="571500" indent="-571500">
              <a:buFont typeface="Wingdings" panose="05000000000000000000" pitchFamily="2" charset="2"/>
              <a:buChar char="Ø"/>
            </a:pPr>
            <a:r>
              <a:rPr lang="en-US" sz="4000" b="0" i="0" u="none" strike="noStrike" baseline="0" dirty="0">
                <a:latin typeface="Arial" panose="020B0604020202020204" pitchFamily="34" charset="0"/>
                <a:cs typeface="Arial" panose="020B0604020202020204" pitchFamily="34" charset="0"/>
              </a:rPr>
              <a:t>How might the church be a voice for change?</a:t>
            </a:r>
            <a:endParaRPr lang="en-US" sz="4000" dirty="0"/>
          </a:p>
          <a:p>
            <a:pPr marL="571500" indent="-571500">
              <a:buFont typeface="Wingdings" panose="05000000000000000000" pitchFamily="2" charset="2"/>
              <a:buChar char="Ø"/>
            </a:pPr>
            <a:r>
              <a:rPr lang="en-US" sz="4000" b="0" i="0" u="none" strike="noStrike" baseline="0" dirty="0">
                <a:latin typeface="Arial" panose="020B0604020202020204" pitchFamily="34" charset="0"/>
                <a:cs typeface="Arial" panose="020B0604020202020204" pitchFamily="34" charset="0"/>
              </a:rPr>
              <a:t>What can individuals do?</a:t>
            </a:r>
            <a:endParaRPr lang="en-US" sz="4000" dirty="0"/>
          </a:p>
        </p:txBody>
      </p:sp>
    </p:spTree>
    <p:extLst>
      <p:ext uri="{BB962C8B-B14F-4D97-AF65-F5344CB8AC3E}">
        <p14:creationId xmlns:p14="http://schemas.microsoft.com/office/powerpoint/2010/main" val="201374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23E79308-ECC0-24BA-A037-31F8A4FB4351}"/>
              </a:ext>
            </a:extLst>
          </p:cNvPr>
          <p:cNvPicPr>
            <a:picLocks noChangeAspect="1"/>
          </p:cNvPicPr>
          <p:nvPr/>
        </p:nvPicPr>
        <p:blipFill>
          <a:blip r:embed="rId4"/>
          <a:stretch>
            <a:fillRect/>
          </a:stretch>
        </p:blipFill>
        <p:spPr>
          <a:xfrm>
            <a:off x="103299" y="0"/>
            <a:ext cx="11985401" cy="6858000"/>
          </a:xfrm>
          <a:prstGeom prst="rect">
            <a:avLst/>
          </a:prstGeom>
        </p:spPr>
      </p:pic>
      <p:sp>
        <p:nvSpPr>
          <p:cNvPr id="6" name="TextBox 5">
            <a:extLst>
              <a:ext uri="{FF2B5EF4-FFF2-40B4-BE49-F238E27FC236}">
                <a16:creationId xmlns:a16="http://schemas.microsoft.com/office/drawing/2014/main" id="{0BC3126B-F92E-C51A-934E-89EAA52CF9C5}"/>
              </a:ext>
            </a:extLst>
          </p:cNvPr>
          <p:cNvSpPr txBox="1"/>
          <p:nvPr/>
        </p:nvSpPr>
        <p:spPr>
          <a:xfrm>
            <a:off x="3702571" y="1723870"/>
            <a:ext cx="5396459" cy="646331"/>
          </a:xfrm>
          <a:prstGeom prst="rect">
            <a:avLst/>
          </a:prstGeom>
          <a:noFill/>
        </p:spPr>
        <p:txBody>
          <a:bodyPr wrap="square" rtlCol="0">
            <a:spAutoFit/>
          </a:bodyPr>
          <a:lstStyle/>
          <a:p>
            <a:r>
              <a:rPr lang="en-US" sz="3600" b="1" u="sng" dirty="0">
                <a:solidFill>
                  <a:schemeClr val="accent5">
                    <a:lumMod val="50000"/>
                  </a:schemeClr>
                </a:solidFill>
              </a:rPr>
              <a:t>ejscreen.epa.gov/mapper</a:t>
            </a:r>
          </a:p>
        </p:txBody>
      </p:sp>
    </p:spTree>
    <p:extLst>
      <p:ext uri="{BB962C8B-B14F-4D97-AF65-F5344CB8AC3E}">
        <p14:creationId xmlns:p14="http://schemas.microsoft.com/office/powerpoint/2010/main" val="367030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any and Great 1">
            <a:hlinkClick r:id="" action="ppaction://media"/>
            <a:extLst>
              <a:ext uri="{FF2B5EF4-FFF2-40B4-BE49-F238E27FC236}">
                <a16:creationId xmlns:a16="http://schemas.microsoft.com/office/drawing/2014/main" id="{F0E1A367-B526-A6A2-41A9-E340FEA6F49B}"/>
              </a:ext>
            </a:extLst>
          </p:cNvPr>
          <p:cNvPicPr>
            <a:picLocks noRot="1" noChangeAspect="1"/>
          </p:cNvPicPr>
          <p:nvPr>
            <a:videoFile r:link="rId1"/>
          </p:nvPr>
        </p:nvPicPr>
        <p:blipFill>
          <a:blip r:embed="rId3"/>
          <a:stretch>
            <a:fillRect/>
          </a:stretch>
        </p:blipFill>
        <p:spPr>
          <a:xfrm>
            <a:off x="0" y="-5366"/>
            <a:ext cx="12182475" cy="6863366"/>
          </a:xfrm>
          <a:prstGeom prst="rect">
            <a:avLst/>
          </a:prstGeom>
        </p:spPr>
      </p:pic>
    </p:spTree>
    <p:extLst>
      <p:ext uri="{BB962C8B-B14F-4D97-AF65-F5344CB8AC3E}">
        <p14:creationId xmlns:p14="http://schemas.microsoft.com/office/powerpoint/2010/main" val="227486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in grass by a body of water&#10;&#10;Description automatically generated">
            <a:hlinkClick r:id="rId3"/>
            <a:extLst>
              <a:ext uri="{FF2B5EF4-FFF2-40B4-BE49-F238E27FC236}">
                <a16:creationId xmlns:a16="http://schemas.microsoft.com/office/drawing/2014/main" id="{EDDB1ABF-7267-C942-574D-B229E16EC4B9}"/>
              </a:ext>
            </a:extLst>
          </p:cNvPr>
          <p:cNvPicPr>
            <a:picLocks noChangeAspect="1"/>
          </p:cNvPicPr>
          <p:nvPr/>
        </p:nvPicPr>
        <p:blipFill rotWithShape="1">
          <a:blip r:embed="rId4">
            <a:extLst>
              <a:ext uri="{28A0092B-C50C-407E-A947-70E740481C1C}">
                <a14:useLocalDpi xmlns:a14="http://schemas.microsoft.com/office/drawing/2010/main" val="0"/>
              </a:ext>
            </a:extLst>
          </a:blip>
          <a:srcRect r="5389" b="9185"/>
          <a:stretch/>
        </p:blipFill>
        <p:spPr>
          <a:xfrm>
            <a:off x="4280452" y="1795324"/>
            <a:ext cx="7911548" cy="5062676"/>
          </a:xfrm>
          <a:prstGeom prst="rect">
            <a:avLst/>
          </a:prstGeom>
        </p:spPr>
      </p:pic>
      <p:sp>
        <p:nvSpPr>
          <p:cNvPr id="4" name="Title 3">
            <a:extLst>
              <a:ext uri="{FF2B5EF4-FFF2-40B4-BE49-F238E27FC236}">
                <a16:creationId xmlns:a16="http://schemas.microsoft.com/office/drawing/2014/main" id="{F00F37A1-2682-2730-04A4-48DFDB231ED1}"/>
              </a:ext>
            </a:extLst>
          </p:cNvPr>
          <p:cNvSpPr>
            <a:spLocks noGrp="1"/>
          </p:cNvSpPr>
          <p:nvPr>
            <p:ph type="ctrTitle" idx="4294967295"/>
          </p:nvPr>
        </p:nvSpPr>
        <p:spPr>
          <a:xfrm>
            <a:off x="7785653" y="549752"/>
            <a:ext cx="3710609" cy="1838325"/>
          </a:xfrm>
        </p:spPr>
        <p:txBody>
          <a:bodyPr>
            <a:normAutofit fontScale="90000"/>
          </a:bodyPr>
          <a:lstStyle/>
          <a:p>
            <a:r>
              <a:rPr lang="en-US" dirty="0"/>
              <a:t>Illinois farmers’ efforts to save the soil</a:t>
            </a:r>
          </a:p>
        </p:txBody>
      </p:sp>
      <p:pic>
        <p:nvPicPr>
          <p:cNvPr id="8" name="Picture 7" descr="A person in a corn field&#10;&#10;Description automatically generated">
            <a:hlinkClick r:id="rId3"/>
            <a:extLst>
              <a:ext uri="{FF2B5EF4-FFF2-40B4-BE49-F238E27FC236}">
                <a16:creationId xmlns:a16="http://schemas.microsoft.com/office/drawing/2014/main" id="{291331A7-AE07-1CC5-D49E-83998F769D4A}"/>
              </a:ext>
            </a:extLst>
          </p:cNvPr>
          <p:cNvPicPr>
            <a:picLocks noChangeAspect="1"/>
          </p:cNvPicPr>
          <p:nvPr/>
        </p:nvPicPr>
        <p:blipFill rotWithShape="1">
          <a:blip r:embed="rId5">
            <a:extLst>
              <a:ext uri="{28A0092B-C50C-407E-A947-70E740481C1C}">
                <a14:useLocalDpi xmlns:a14="http://schemas.microsoft.com/office/drawing/2010/main" val="0"/>
              </a:ext>
            </a:extLst>
          </a:blip>
          <a:srcRect l="10387"/>
          <a:stretch/>
        </p:blipFill>
        <p:spPr>
          <a:xfrm>
            <a:off x="0" y="0"/>
            <a:ext cx="6745357" cy="3763618"/>
          </a:xfrm>
          <a:prstGeom prst="rect">
            <a:avLst/>
          </a:prstGeom>
        </p:spPr>
      </p:pic>
      <p:sp>
        <p:nvSpPr>
          <p:cNvPr id="2" name="TextBox 1">
            <a:extLst>
              <a:ext uri="{FF2B5EF4-FFF2-40B4-BE49-F238E27FC236}">
                <a16:creationId xmlns:a16="http://schemas.microsoft.com/office/drawing/2014/main" id="{71E5B44C-B55B-1DDB-B856-0C5802F4681D}"/>
              </a:ext>
            </a:extLst>
          </p:cNvPr>
          <p:cNvSpPr txBox="1"/>
          <p:nvPr/>
        </p:nvSpPr>
        <p:spPr>
          <a:xfrm>
            <a:off x="178904" y="3839024"/>
            <a:ext cx="3193774" cy="371060"/>
          </a:xfrm>
          <a:prstGeom prst="rect">
            <a:avLst/>
          </a:prstGeom>
          <a:noFill/>
        </p:spPr>
        <p:txBody>
          <a:bodyPr wrap="square" rtlCol="0">
            <a:spAutoFit/>
          </a:bodyPr>
          <a:lstStyle/>
          <a:p>
            <a:r>
              <a:rPr lang="en-US" dirty="0"/>
              <a:t>Michelle Carr, WBEZ photo</a:t>
            </a:r>
          </a:p>
        </p:txBody>
      </p:sp>
      <p:sp>
        <p:nvSpPr>
          <p:cNvPr id="3" name="TextBox 2">
            <a:extLst>
              <a:ext uri="{FF2B5EF4-FFF2-40B4-BE49-F238E27FC236}">
                <a16:creationId xmlns:a16="http://schemas.microsoft.com/office/drawing/2014/main" id="{6B67F9B7-F1AB-EA68-D04D-42530C7AEAF4}"/>
              </a:ext>
            </a:extLst>
          </p:cNvPr>
          <p:cNvSpPr txBox="1"/>
          <p:nvPr/>
        </p:nvSpPr>
        <p:spPr>
          <a:xfrm rot="16200000">
            <a:off x="2710934" y="5134747"/>
            <a:ext cx="2769704" cy="369332"/>
          </a:xfrm>
          <a:prstGeom prst="rect">
            <a:avLst/>
          </a:prstGeom>
          <a:noFill/>
        </p:spPr>
        <p:txBody>
          <a:bodyPr wrap="square" rtlCol="0">
            <a:spAutoFit/>
          </a:bodyPr>
          <a:lstStyle/>
          <a:p>
            <a:r>
              <a:rPr lang="en-US" dirty="0"/>
              <a:t>Jake </a:t>
            </a:r>
            <a:r>
              <a:rPr lang="en-US" dirty="0" err="1"/>
              <a:t>Lieb</a:t>
            </a:r>
            <a:r>
              <a:rPr lang="en-US" dirty="0"/>
              <a:t>, WBEZ photo</a:t>
            </a:r>
          </a:p>
        </p:txBody>
      </p:sp>
    </p:spTree>
    <p:extLst>
      <p:ext uri="{BB962C8B-B14F-4D97-AF65-F5344CB8AC3E}">
        <p14:creationId xmlns:p14="http://schemas.microsoft.com/office/powerpoint/2010/main" val="167746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holding flowers in front of a wall&#10;&#10;Description automatically generated">
            <a:extLst>
              <a:ext uri="{FF2B5EF4-FFF2-40B4-BE49-F238E27FC236}">
                <a16:creationId xmlns:a16="http://schemas.microsoft.com/office/drawing/2014/main" id="{E292E77A-2E7B-F2D5-2A7E-C376C1532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00" y="-233552"/>
            <a:ext cx="7607300" cy="5054600"/>
          </a:xfrm>
          <a:prstGeom prst="rect">
            <a:avLst/>
          </a:prstGeom>
        </p:spPr>
      </p:pic>
      <p:sp>
        <p:nvSpPr>
          <p:cNvPr id="7" name="TextBox 6">
            <a:extLst>
              <a:ext uri="{FF2B5EF4-FFF2-40B4-BE49-F238E27FC236}">
                <a16:creationId xmlns:a16="http://schemas.microsoft.com/office/drawing/2014/main" id="{51AAA451-3485-E6D5-0333-1E082EECE0F3}"/>
              </a:ext>
            </a:extLst>
          </p:cNvPr>
          <p:cNvSpPr txBox="1"/>
          <p:nvPr/>
        </p:nvSpPr>
        <p:spPr>
          <a:xfrm>
            <a:off x="486036" y="314184"/>
            <a:ext cx="390608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orbel" panose="020B0503020204020204"/>
                <a:ea typeface="+mn-ea"/>
                <a:cs typeface="Arial" panose="020B0604020202020204" pitchFamily="34" charset="0"/>
              </a:rPr>
              <a:t>Case Study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orbel" panose="020B0503020204020204"/>
                <a:ea typeface="+mn-ea"/>
                <a:cs typeface="Arial" panose="020B0604020202020204" pitchFamily="34" charset="0"/>
              </a:rPr>
              <a:t>Chicago Eco-House and  </a:t>
            </a:r>
            <a:br>
              <a:rPr kumimoji="0" lang="en-US" sz="3600" b="0" i="0" u="none" strike="noStrike" kern="1200" cap="none" spc="0" normalizeH="0" baseline="0" noProof="0" dirty="0">
                <a:ln>
                  <a:noFill/>
                </a:ln>
                <a:solidFill>
                  <a:srgbClr val="000000"/>
                </a:solidFill>
                <a:effectLst/>
                <a:uLnTx/>
                <a:uFillTx/>
                <a:latin typeface="Corbel" panose="020B0503020204020204"/>
                <a:ea typeface="+mn-ea"/>
                <a:cs typeface="Arial" panose="020B0604020202020204" pitchFamily="34" charset="0"/>
              </a:rPr>
            </a:br>
            <a:r>
              <a:rPr kumimoji="0" lang="en-US" sz="3600" b="0" i="0" u="none" strike="noStrike" kern="1200" cap="none" spc="0" normalizeH="0" baseline="0" noProof="0" dirty="0">
                <a:ln>
                  <a:noFill/>
                </a:ln>
                <a:solidFill>
                  <a:srgbClr val="000000"/>
                </a:solidFill>
                <a:effectLst/>
                <a:uLnTx/>
                <a:uFillTx/>
                <a:latin typeface="Corbel" panose="020B0503020204020204"/>
                <a:ea typeface="+mn-ea"/>
                <a:cs typeface="Arial" panose="020B0604020202020204" pitchFamily="34" charset="0"/>
              </a:rPr>
              <a:t>Southside Blooms</a:t>
            </a:r>
          </a:p>
        </p:txBody>
      </p:sp>
      <p:pic>
        <p:nvPicPr>
          <p:cNvPr id="9" name="Picture 8" descr="A group of children planting plants&#10;&#10;Description automatically generated">
            <a:extLst>
              <a:ext uri="{FF2B5EF4-FFF2-40B4-BE49-F238E27FC236}">
                <a16:creationId xmlns:a16="http://schemas.microsoft.com/office/drawing/2014/main" id="{39D93D34-A1B1-3135-18D6-DE09C92EA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302" y="2848130"/>
            <a:ext cx="7448446" cy="4189751"/>
          </a:xfrm>
          <a:prstGeom prst="rect">
            <a:avLst/>
          </a:prstGeom>
        </p:spPr>
      </p:pic>
      <p:sp>
        <p:nvSpPr>
          <p:cNvPr id="10" name="TextBox 9">
            <a:extLst>
              <a:ext uri="{FF2B5EF4-FFF2-40B4-BE49-F238E27FC236}">
                <a16:creationId xmlns:a16="http://schemas.microsoft.com/office/drawing/2014/main" id="{862B0A48-0678-410E-E620-294CD18ECA63}"/>
              </a:ext>
            </a:extLst>
          </p:cNvPr>
          <p:cNvSpPr txBox="1"/>
          <p:nvPr/>
        </p:nvSpPr>
        <p:spPr>
          <a:xfrm>
            <a:off x="6574852" y="5467799"/>
            <a:ext cx="54264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D3E2F"/>
                </a:solidFill>
                <a:effectLst/>
                <a:uLnTx/>
                <a:uFillTx/>
                <a:latin typeface="Corbel" panose="020B0503020204020204"/>
                <a:ea typeface="+mn-ea"/>
                <a:cs typeface="+mn-cs"/>
              </a:rPr>
              <a:t>“Using sustainability to alleviate poverty” </a:t>
            </a:r>
          </a:p>
        </p:txBody>
      </p:sp>
    </p:spTree>
    <p:extLst>
      <p:ext uri="{BB962C8B-B14F-4D97-AF65-F5344CB8AC3E}">
        <p14:creationId xmlns:p14="http://schemas.microsoft.com/office/powerpoint/2010/main" val="379313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CEA946-1346-7876-3DDA-604BEBA08A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
        <p:nvSpPr>
          <p:cNvPr id="3" name="Date Placeholder 2">
            <a:extLst>
              <a:ext uri="{FF2B5EF4-FFF2-40B4-BE49-F238E27FC236}">
                <a16:creationId xmlns:a16="http://schemas.microsoft.com/office/drawing/2014/main" id="{4DD73E6C-A110-6E6D-109A-1844E376BFF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9673-AC7F-4F1F-84E4-F0E5EAAE106D}" type="datetime1">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12/6/2023</a:t>
            </a:fld>
            <a:endParaRPr kumimoji="0" lang="en-US" sz="1100" b="0" i="0" u="none" strike="noStrike" kern="1200" cap="none" spc="0" normalizeH="0" baseline="0" noProof="0" dirty="0">
              <a:ln>
                <a:noFill/>
              </a:ln>
              <a:solidFill>
                <a:srgbClr val="8BAA00">
                  <a:lumMod val="50000"/>
                </a:srgbClr>
              </a:solidFill>
              <a:effectLst/>
              <a:uLnTx/>
              <a:uFillTx/>
              <a:latin typeface="Corbel" panose="020B0503020204020204"/>
              <a:ea typeface="+mn-ea"/>
              <a:cs typeface="+mn-cs"/>
            </a:endParaRPr>
          </a:p>
        </p:txBody>
      </p:sp>
      <p:sp>
        <p:nvSpPr>
          <p:cNvPr id="4" name="Footer Placeholder 3">
            <a:extLst>
              <a:ext uri="{FF2B5EF4-FFF2-40B4-BE49-F238E27FC236}">
                <a16:creationId xmlns:a16="http://schemas.microsoft.com/office/drawing/2014/main" id="{A5FF0BFB-0C3B-BADD-4989-A1CBA185AD8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rPr>
              <a:t>Add a footer</a:t>
            </a:r>
            <a:endParaRPr kumimoji="0" lang="en-US" sz="1100" b="0" i="0" u="none" strike="noStrike" kern="1200" cap="none" spc="0" normalizeH="0" baseline="0" noProof="0" dirty="0">
              <a:ln>
                <a:noFill/>
              </a:ln>
              <a:solidFill>
                <a:srgbClr val="8BAA00">
                  <a:lumMod val="50000"/>
                </a:srgbClr>
              </a:solidFill>
              <a:effectLst/>
              <a:uLnTx/>
              <a:uFillTx/>
              <a:latin typeface="Corbel" panose="020B0503020204020204"/>
              <a:ea typeface="+mn-ea"/>
              <a:cs typeface="+mn-cs"/>
            </a:endParaRPr>
          </a:p>
        </p:txBody>
      </p:sp>
      <p:pic>
        <p:nvPicPr>
          <p:cNvPr id="5" name="Online Media 4" title="Chicago Eco House - Virtual Tour">
            <a:hlinkClick r:id="" action="ppaction://media"/>
            <a:extLst>
              <a:ext uri="{FF2B5EF4-FFF2-40B4-BE49-F238E27FC236}">
                <a16:creationId xmlns:a16="http://schemas.microsoft.com/office/drawing/2014/main" id="{8530EC77-4339-5678-1234-D4FB9F68CAC2}"/>
              </a:ext>
            </a:extLst>
          </p:cNvPr>
          <p:cNvPicPr>
            <a:picLocks noRot="1" noChangeAspect="1"/>
          </p:cNvPicPr>
          <p:nvPr>
            <a:videoFile r:link="rId1"/>
          </p:nvPr>
        </p:nvPicPr>
        <p:blipFill>
          <a:blip r:embed="rId3"/>
          <a:stretch>
            <a:fillRect/>
          </a:stretch>
        </p:blipFill>
        <p:spPr>
          <a:xfrm>
            <a:off x="0" y="0"/>
            <a:ext cx="12165027" cy="6873240"/>
          </a:xfrm>
          <a:prstGeom prst="rect">
            <a:avLst/>
          </a:prstGeom>
        </p:spPr>
      </p:pic>
    </p:spTree>
    <p:extLst>
      <p:ext uri="{BB962C8B-B14F-4D97-AF65-F5344CB8AC3E}">
        <p14:creationId xmlns:p14="http://schemas.microsoft.com/office/powerpoint/2010/main" val="399279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7C6CC3-0FB3-BBED-89C2-65B6AC0C41D9}"/>
              </a:ext>
            </a:extLst>
          </p:cNvPr>
          <p:cNvSpPr>
            <a:spLocks noGrp="1"/>
          </p:cNvSpPr>
          <p:nvPr>
            <p:ph type="title"/>
          </p:nvPr>
        </p:nvSpPr>
        <p:spPr>
          <a:xfrm>
            <a:off x="512619" y="219874"/>
            <a:ext cx="11314621" cy="1128170"/>
          </a:xfrm>
        </p:spPr>
        <p:txBody>
          <a:bodyPr>
            <a:noAutofit/>
          </a:bodyPr>
          <a:lstStyle/>
          <a:p>
            <a:r>
              <a:rPr lang="en-US" sz="4000" dirty="0"/>
              <a:t>A nonprofit: Chicago Eco-House,</a:t>
            </a:r>
            <a:br>
              <a:rPr lang="en-US" sz="4000" dirty="0"/>
            </a:br>
            <a:r>
              <a:rPr lang="en-US" sz="4000" dirty="0"/>
              <a:t>paired with “Social Enterprise” Southside Blooms</a:t>
            </a:r>
          </a:p>
        </p:txBody>
      </p:sp>
      <p:sp>
        <p:nvSpPr>
          <p:cNvPr id="6" name="Content Placeholder 5">
            <a:extLst>
              <a:ext uri="{FF2B5EF4-FFF2-40B4-BE49-F238E27FC236}">
                <a16:creationId xmlns:a16="http://schemas.microsoft.com/office/drawing/2014/main" id="{7A8A0EC4-B347-4B2F-C331-B8435911766B}"/>
              </a:ext>
            </a:extLst>
          </p:cNvPr>
          <p:cNvSpPr>
            <a:spLocks noGrp="1"/>
          </p:cNvSpPr>
          <p:nvPr>
            <p:ph idx="1"/>
          </p:nvPr>
        </p:nvSpPr>
        <p:spPr>
          <a:xfrm>
            <a:off x="223525" y="1573966"/>
            <a:ext cx="6956401" cy="5055433"/>
          </a:xfrm>
        </p:spPr>
        <p:txBody>
          <a:bodyPr>
            <a:noAutofit/>
          </a:bodyPr>
          <a:lstStyle/>
          <a:p>
            <a:pPr marL="0" marR="0"/>
            <a:r>
              <a:rPr lang="en-US" sz="2200" dirty="0">
                <a:solidFill>
                  <a:srgbClr val="333333"/>
                </a:solidFill>
                <a:effectLst/>
                <a:ea typeface="Times New Roman" panose="02020603050405020304" pitchFamily="18" charset="0"/>
              </a:rPr>
              <a:t>“I believe that</a:t>
            </a:r>
            <a:r>
              <a:rPr lang="en-US" sz="2200" b="1" dirty="0">
                <a:solidFill>
                  <a:srgbClr val="333333"/>
                </a:solidFill>
                <a:effectLst/>
                <a:ea typeface="Times New Roman" panose="02020603050405020304" pitchFamily="18" charset="0"/>
              </a:rPr>
              <a:t> </a:t>
            </a:r>
            <a:r>
              <a:rPr lang="en-US" sz="2200" dirty="0">
                <a:solidFill>
                  <a:srgbClr val="333333"/>
                </a:solidFill>
                <a:effectLst/>
                <a:ea typeface="Times New Roman" panose="02020603050405020304" pitchFamily="18" charset="0"/>
              </a:rPr>
              <a:t>social enterprises are the future of business. …organizations focused on social and environmental value… With a social enterprise, the shareholders are community members. …That’s who we want to drive wealth and resources to. …</a:t>
            </a:r>
            <a:endParaRPr lang="en-US" sz="2200" dirty="0">
              <a:effectLst/>
              <a:ea typeface="Times New Roman" panose="02020603050405020304" pitchFamily="18" charset="0"/>
            </a:endParaRPr>
          </a:p>
          <a:p>
            <a:pPr marL="0" marR="0" algn="l"/>
            <a:r>
              <a:rPr lang="en-US" sz="2200" dirty="0">
                <a:solidFill>
                  <a:srgbClr val="333333"/>
                </a:solidFill>
                <a:effectLst/>
                <a:ea typeface="Times New Roman" panose="02020603050405020304" pitchFamily="18" charset="0"/>
              </a:rPr>
              <a:t>“With a social enterprise, you rely on your own income development… You have the flexibility to generate revenue like any other business but you have the heart to take care of a community like a nonprofit.”</a:t>
            </a:r>
          </a:p>
          <a:p>
            <a:pPr marL="0" marR="0" algn="l"/>
            <a:br>
              <a:rPr lang="en-US" sz="2200" dirty="0">
                <a:solidFill>
                  <a:srgbClr val="333333"/>
                </a:solidFill>
                <a:effectLst/>
                <a:ea typeface="Times New Roman" panose="02020603050405020304" pitchFamily="18" charset="0"/>
              </a:rPr>
            </a:br>
            <a:r>
              <a:rPr lang="en-US" sz="2200" dirty="0">
                <a:solidFill>
                  <a:srgbClr val="333333"/>
                </a:solidFill>
                <a:effectLst/>
                <a:ea typeface="Times New Roman" panose="02020603050405020304" pitchFamily="18" charset="0"/>
              </a:rPr>
              <a:t>                        </a:t>
            </a:r>
            <a:r>
              <a:rPr lang="en-US" sz="2200" dirty="0"/>
              <a:t>-- </a:t>
            </a:r>
            <a:r>
              <a:rPr lang="en-US" sz="2200" dirty="0" err="1"/>
              <a:t>Quilen</a:t>
            </a:r>
            <a:r>
              <a:rPr lang="en-US" sz="2200" dirty="0"/>
              <a:t> Blackwell, </a:t>
            </a:r>
            <a:r>
              <a:rPr lang="en-US" sz="2200" i="1" dirty="0"/>
              <a:t>Forbes </a:t>
            </a:r>
            <a:r>
              <a:rPr lang="en-US" sz="2200" dirty="0"/>
              <a:t>interview,</a:t>
            </a:r>
            <a:br>
              <a:rPr lang="en-US" sz="2200" dirty="0"/>
            </a:br>
            <a:r>
              <a:rPr lang="en-US" sz="2200" dirty="0"/>
              <a:t>                                   Jill Griffin, 2022</a:t>
            </a:r>
          </a:p>
        </p:txBody>
      </p:sp>
      <p:sp>
        <p:nvSpPr>
          <p:cNvPr id="2" name="Slide Number Placeholder 1">
            <a:extLst>
              <a:ext uri="{FF2B5EF4-FFF2-40B4-BE49-F238E27FC236}">
                <a16:creationId xmlns:a16="http://schemas.microsoft.com/office/drawing/2014/main" id="{9828EF05-15A9-0AFC-62B9-4B5EAAFFFEAA}"/>
              </a:ext>
            </a:extLst>
          </p:cNvPr>
          <p:cNvSpPr>
            <a:spLocks noGrp="1"/>
          </p:cNvSpPr>
          <p:nvPr>
            <p:ph type="sldNum" sz="quarter" idx="4294967295"/>
          </p:nvPr>
        </p:nvSpPr>
        <p:spPr>
          <a:xfrm>
            <a:off x="0" y="6629400"/>
            <a:ext cx="411163"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endParaRPr>
          </a:p>
        </p:txBody>
      </p:sp>
      <p:sp>
        <p:nvSpPr>
          <p:cNvPr id="3" name="Date Placeholder 2">
            <a:extLst>
              <a:ext uri="{FF2B5EF4-FFF2-40B4-BE49-F238E27FC236}">
                <a16:creationId xmlns:a16="http://schemas.microsoft.com/office/drawing/2014/main" id="{C00293D4-CF6F-C568-D0E3-E0D33AFDF784}"/>
              </a:ext>
            </a:extLst>
          </p:cNvPr>
          <p:cNvSpPr>
            <a:spLocks noGrp="1"/>
          </p:cNvSpPr>
          <p:nvPr>
            <p:ph type="dt" sz="half" idx="4294967295"/>
          </p:nvPr>
        </p:nvSpPr>
        <p:spPr>
          <a:xfrm>
            <a:off x="0" y="6629400"/>
            <a:ext cx="1000125"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9673-AC7F-4F1F-84E4-F0E5EAAE106D}" type="datetime1">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12/6/2023</a:t>
            </a:fld>
            <a:endParaRPr kumimoji="0" lang="en-US" sz="1100" b="0" i="0" u="none" strike="noStrike" kern="1200" cap="none" spc="0" normalizeH="0" baseline="0" noProof="0" dirty="0">
              <a:ln>
                <a:noFill/>
              </a:ln>
              <a:solidFill>
                <a:srgbClr val="8BAA00">
                  <a:lumMod val="50000"/>
                </a:srgbClr>
              </a:solidFill>
              <a:effectLst/>
              <a:uLnTx/>
              <a:uFillTx/>
              <a:latin typeface="Corbel" panose="020B0503020204020204"/>
              <a:ea typeface="+mn-ea"/>
              <a:cs typeface="+mn-cs"/>
            </a:endParaRPr>
          </a:p>
        </p:txBody>
      </p:sp>
      <p:sp>
        <p:nvSpPr>
          <p:cNvPr id="4" name="Footer Placeholder 3">
            <a:extLst>
              <a:ext uri="{FF2B5EF4-FFF2-40B4-BE49-F238E27FC236}">
                <a16:creationId xmlns:a16="http://schemas.microsoft.com/office/drawing/2014/main" id="{19B153E2-6536-99B2-58C6-FD8C02914145}"/>
              </a:ext>
            </a:extLst>
          </p:cNvPr>
          <p:cNvSpPr>
            <a:spLocks noGrp="1"/>
          </p:cNvSpPr>
          <p:nvPr>
            <p:ph type="ftr" sz="quarter" idx="4294967295"/>
          </p:nvPr>
        </p:nvSpPr>
        <p:spPr>
          <a:xfrm>
            <a:off x="3048000" y="6629400"/>
            <a:ext cx="9144000" cy="228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8BAA00">
                    <a:lumMod val="50000"/>
                  </a:srgbClr>
                </a:solidFill>
                <a:effectLst/>
                <a:uLnTx/>
                <a:uFillTx/>
                <a:latin typeface="Corbel" panose="020B0503020204020204"/>
                <a:ea typeface="+mn-ea"/>
                <a:cs typeface="+mn-cs"/>
              </a:rPr>
              <a:t>Add a footer</a:t>
            </a:r>
            <a:endParaRPr kumimoji="0" lang="en-US" sz="1100" b="0" i="0" u="none" strike="noStrike" kern="1200" cap="none" spc="0" normalizeH="0" baseline="0" noProof="0" dirty="0">
              <a:ln>
                <a:noFill/>
              </a:ln>
              <a:solidFill>
                <a:srgbClr val="8BAA00">
                  <a:lumMod val="50000"/>
                </a:srgbClr>
              </a:solidFill>
              <a:effectLst/>
              <a:uLnTx/>
              <a:uFillTx/>
              <a:latin typeface="Corbel" panose="020B0503020204020204"/>
              <a:ea typeface="+mn-ea"/>
              <a:cs typeface="+mn-cs"/>
            </a:endParaRPr>
          </a:p>
        </p:txBody>
      </p:sp>
      <p:pic>
        <p:nvPicPr>
          <p:cNvPr id="8" name="Picture 7" descr="A group of men holding buckets of flowers&#10;&#10;Description automatically generated">
            <a:extLst>
              <a:ext uri="{FF2B5EF4-FFF2-40B4-BE49-F238E27FC236}">
                <a16:creationId xmlns:a16="http://schemas.microsoft.com/office/drawing/2014/main" id="{002ECC33-4504-F655-EC30-0F2CC1239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184" y="1933731"/>
            <a:ext cx="5682530" cy="4261897"/>
          </a:xfrm>
          <a:prstGeom prst="rect">
            <a:avLst/>
          </a:prstGeom>
        </p:spPr>
      </p:pic>
    </p:spTree>
    <p:extLst>
      <p:ext uri="{BB962C8B-B14F-4D97-AF65-F5344CB8AC3E}">
        <p14:creationId xmlns:p14="http://schemas.microsoft.com/office/powerpoint/2010/main" val="338719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2AA5D-EC0D-547F-DA43-544EB3F8CB4C}"/>
              </a:ext>
            </a:extLst>
          </p:cNvPr>
          <p:cNvSpPr>
            <a:spLocks noGrp="1"/>
          </p:cNvSpPr>
          <p:nvPr>
            <p:ph type="ctrTitle"/>
          </p:nvPr>
        </p:nvSpPr>
        <p:spPr>
          <a:xfrm>
            <a:off x="1751777" y="1470252"/>
            <a:ext cx="4846320" cy="3086757"/>
          </a:xfrm>
        </p:spPr>
        <p:txBody>
          <a:bodyPr>
            <a:normAutofit fontScale="90000"/>
          </a:bodyPr>
          <a:lstStyle/>
          <a:p>
            <a:r>
              <a:rPr lang="en-US" b="1" dirty="0"/>
              <a:t>Conversation: </a:t>
            </a:r>
            <a:br>
              <a:rPr lang="en-US" b="1" dirty="0"/>
            </a:br>
            <a:r>
              <a:rPr lang="en-US" dirty="0"/>
              <a:t>What “connecting the dots” did </a:t>
            </a:r>
            <a:r>
              <a:rPr lang="en-US" dirty="0" err="1"/>
              <a:t>Quilen</a:t>
            </a:r>
            <a:r>
              <a:rPr lang="en-US" dirty="0"/>
              <a:t> and Hannah have to do to create their amazing ministries? </a:t>
            </a:r>
            <a:endParaRPr lang="en-US" b="1" dirty="0"/>
          </a:p>
        </p:txBody>
      </p:sp>
    </p:spTree>
    <p:extLst>
      <p:ext uri="{BB962C8B-B14F-4D97-AF65-F5344CB8AC3E}">
        <p14:creationId xmlns:p14="http://schemas.microsoft.com/office/powerpoint/2010/main" val="151937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2214-2209-C567-78FD-55038342AB1B}"/>
              </a:ext>
            </a:extLst>
          </p:cNvPr>
          <p:cNvSpPr>
            <a:spLocks noGrp="1"/>
          </p:cNvSpPr>
          <p:nvPr>
            <p:ph type="ctrTitle"/>
          </p:nvPr>
        </p:nvSpPr>
        <p:spPr>
          <a:xfrm>
            <a:off x="1844290" y="238539"/>
            <a:ext cx="4846320" cy="4273499"/>
          </a:xfrm>
        </p:spPr>
        <p:txBody>
          <a:bodyPr>
            <a:normAutofit fontScale="90000"/>
          </a:bodyPr>
          <a:lstStyle/>
          <a:p>
            <a:r>
              <a:rPr lang="en-US" dirty="0"/>
              <a:t>Connecting the dots: Food</a:t>
            </a:r>
            <a:br>
              <a:rPr lang="en-US" dirty="0"/>
            </a:br>
            <a:br>
              <a:rPr lang="en-US" dirty="0"/>
            </a:br>
            <a:r>
              <a:rPr lang="en-US" dirty="0"/>
              <a:t>What do we know about the food we buy, prepare, eat and throw away? </a:t>
            </a:r>
          </a:p>
        </p:txBody>
      </p:sp>
    </p:spTree>
    <p:extLst>
      <p:ext uri="{BB962C8B-B14F-4D97-AF65-F5344CB8AC3E}">
        <p14:creationId xmlns:p14="http://schemas.microsoft.com/office/powerpoint/2010/main" val="2851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5F3453-18B1-56F9-88B6-8E04C56ACD06}"/>
              </a:ext>
            </a:extLst>
          </p:cNvPr>
          <p:cNvSpPr>
            <a:spLocks noGrp="1"/>
          </p:cNvSpPr>
          <p:nvPr>
            <p:ph type="title"/>
          </p:nvPr>
        </p:nvSpPr>
        <p:spPr/>
        <p:txBody>
          <a:bodyPr/>
          <a:lstStyle/>
          <a:p>
            <a:r>
              <a:rPr lang="en-US" dirty="0"/>
              <a:t>CAFO: Concentrated Animal Feeding Operations</a:t>
            </a:r>
          </a:p>
        </p:txBody>
      </p:sp>
    </p:spTree>
    <p:extLst>
      <p:ext uri="{BB962C8B-B14F-4D97-AF65-F5344CB8AC3E}">
        <p14:creationId xmlns:p14="http://schemas.microsoft.com/office/powerpoint/2010/main" val="297115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DC4343-D641-504E-9CA1-C20A968106F1}"/>
              </a:ext>
            </a:extLst>
          </p:cNvPr>
          <p:cNvSpPr>
            <a:spLocks noGrp="1"/>
          </p:cNvSpPr>
          <p:nvPr>
            <p:ph type="title"/>
          </p:nvPr>
        </p:nvSpPr>
        <p:spPr>
          <a:xfrm>
            <a:off x="512618" y="276087"/>
            <a:ext cx="11179710" cy="1177959"/>
          </a:xfrm>
        </p:spPr>
        <p:txBody>
          <a:bodyPr>
            <a:normAutofit fontScale="90000"/>
          </a:bodyPr>
          <a:lstStyle/>
          <a:p>
            <a:r>
              <a:rPr lang="en-US" dirty="0"/>
              <a:t>CAFOs are more likely to be sited  near communities of color, and... </a:t>
            </a:r>
          </a:p>
        </p:txBody>
      </p:sp>
      <p:sp>
        <p:nvSpPr>
          <p:cNvPr id="5" name="Content Placeholder 4">
            <a:extLst>
              <a:ext uri="{FF2B5EF4-FFF2-40B4-BE49-F238E27FC236}">
                <a16:creationId xmlns:a16="http://schemas.microsoft.com/office/drawing/2014/main" id="{4824EEB5-794D-EC6C-FD5D-1EDF2098760C}"/>
              </a:ext>
            </a:extLst>
          </p:cNvPr>
          <p:cNvSpPr>
            <a:spLocks noGrp="1"/>
          </p:cNvSpPr>
          <p:nvPr>
            <p:ph idx="1"/>
          </p:nvPr>
        </p:nvSpPr>
        <p:spPr>
          <a:xfrm>
            <a:off x="4182256" y="1679342"/>
            <a:ext cx="7692225" cy="4170218"/>
          </a:xfrm>
        </p:spPr>
        <p:txBody>
          <a:bodyPr>
            <a:normAutofit/>
          </a:bodyPr>
          <a:lstStyle/>
          <a:p>
            <a:pPr>
              <a:lnSpc>
                <a:spcPct val="110000"/>
              </a:lnSpc>
              <a:spcAft>
                <a:spcPts val="600"/>
              </a:spcAft>
            </a:pPr>
            <a:r>
              <a:rPr lang="en-US" b="0" i="0" dirty="0">
                <a:effectLst/>
              </a:rPr>
              <a:t>Communities located near hog</a:t>
            </a:r>
            <a:r>
              <a:rPr lang="en-US" dirty="0"/>
              <a:t> concentrated animal feeding operations</a:t>
            </a:r>
            <a:r>
              <a:rPr lang="en-US" i="0" dirty="0">
                <a:effectLst/>
              </a:rPr>
              <a:t> </a:t>
            </a:r>
            <a:r>
              <a:rPr lang="en-US" b="0" i="0" dirty="0">
                <a:effectLst/>
              </a:rPr>
              <a:t>(CAFOs) had h</a:t>
            </a:r>
            <a:r>
              <a:rPr lang="en-US" dirty="0"/>
              <a:t>igher rates of hospital admission, emergency room visits, low birth weight infants, higher </a:t>
            </a:r>
            <a:r>
              <a:rPr lang="en-US" b="0" i="0" dirty="0">
                <a:effectLst/>
              </a:rPr>
              <a:t>all-cause and infant mortality with more deaths due to anemia, kidney disease, tuberculosis and septicemia.           </a:t>
            </a:r>
            <a:br>
              <a:rPr lang="en-US" b="0" i="0" dirty="0">
                <a:effectLst/>
              </a:rPr>
            </a:br>
            <a:r>
              <a:rPr lang="en-US" b="0" i="0" dirty="0">
                <a:effectLst/>
              </a:rPr>
              <a:t>                                 --Duke University study </a:t>
            </a:r>
          </a:p>
          <a:p>
            <a:pPr>
              <a:lnSpc>
                <a:spcPct val="150000"/>
              </a:lnSpc>
              <a:spcAft>
                <a:spcPts val="600"/>
              </a:spcAft>
            </a:pPr>
            <a:endParaRPr lang="en-US" dirty="0"/>
          </a:p>
        </p:txBody>
      </p:sp>
      <p:pic>
        <p:nvPicPr>
          <p:cNvPr id="6" name="Content Placeholder 4" descr="A picture containing grill&#10;&#10;Description automatically generated">
            <a:extLst>
              <a:ext uri="{FF2B5EF4-FFF2-40B4-BE49-F238E27FC236}">
                <a16:creationId xmlns:a16="http://schemas.microsoft.com/office/drawing/2014/main" id="{61E0C081-F129-A25F-3E7D-8866307BB29D}"/>
              </a:ext>
            </a:extLst>
          </p:cNvPr>
          <p:cNvPicPr>
            <a:picLocks noChangeAspect="1"/>
          </p:cNvPicPr>
          <p:nvPr/>
        </p:nvPicPr>
        <p:blipFill rotWithShape="1">
          <a:blip r:embed="rId2">
            <a:extLst>
              <a:ext uri="{28A0092B-C50C-407E-A947-70E740481C1C}">
                <a14:useLocalDpi xmlns:a14="http://schemas.microsoft.com/office/drawing/2010/main" val="0"/>
              </a:ext>
            </a:extLst>
          </a:blip>
          <a:srcRect l="22670" r="17061"/>
          <a:stretch/>
        </p:blipFill>
        <p:spPr>
          <a:xfrm>
            <a:off x="512618" y="1769306"/>
            <a:ext cx="3442801" cy="4080254"/>
          </a:xfrm>
          <a:prstGeom prst="rect">
            <a:avLst/>
          </a:prstGeom>
        </p:spPr>
      </p:pic>
    </p:spTree>
    <p:extLst>
      <p:ext uri="{BB962C8B-B14F-4D97-AF65-F5344CB8AC3E}">
        <p14:creationId xmlns:p14="http://schemas.microsoft.com/office/powerpoint/2010/main" val="40948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6558-142D-3FA5-8CCB-7DA9D5B97D47}"/>
              </a:ext>
            </a:extLst>
          </p:cNvPr>
          <p:cNvSpPr>
            <a:spLocks noGrp="1"/>
          </p:cNvSpPr>
          <p:nvPr>
            <p:ph type="title"/>
          </p:nvPr>
        </p:nvSpPr>
        <p:spPr/>
        <p:txBody>
          <a:bodyPr/>
          <a:lstStyle/>
          <a:p>
            <a:r>
              <a:rPr lang="en-US" dirty="0"/>
              <a:t>Is a vegan or vegetarian diet the answer? </a:t>
            </a:r>
          </a:p>
        </p:txBody>
      </p:sp>
    </p:spTree>
    <p:extLst>
      <p:ext uri="{BB962C8B-B14F-4D97-AF65-F5344CB8AC3E}">
        <p14:creationId xmlns:p14="http://schemas.microsoft.com/office/powerpoint/2010/main" val="253483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650D1-280A-EB34-2DE8-055909964ADE}"/>
              </a:ext>
            </a:extLst>
          </p:cNvPr>
          <p:cNvSpPr>
            <a:spLocks noGrp="1"/>
          </p:cNvSpPr>
          <p:nvPr>
            <p:ph type="title"/>
          </p:nvPr>
        </p:nvSpPr>
        <p:spPr/>
        <p:txBody>
          <a:bodyPr/>
          <a:lstStyle/>
          <a:p>
            <a:r>
              <a:rPr lang="en-US" dirty="0"/>
              <a:t>It depends…</a:t>
            </a:r>
          </a:p>
        </p:txBody>
      </p:sp>
      <p:sp>
        <p:nvSpPr>
          <p:cNvPr id="5" name="Content Placeholder 4">
            <a:extLst>
              <a:ext uri="{FF2B5EF4-FFF2-40B4-BE49-F238E27FC236}">
                <a16:creationId xmlns:a16="http://schemas.microsoft.com/office/drawing/2014/main" id="{196FE7F8-5A10-4294-21E2-6A946CE74547}"/>
              </a:ext>
            </a:extLst>
          </p:cNvPr>
          <p:cNvSpPr>
            <a:spLocks noGrp="1"/>
          </p:cNvSpPr>
          <p:nvPr>
            <p:ph idx="1"/>
          </p:nvPr>
        </p:nvSpPr>
        <p:spPr>
          <a:xfrm>
            <a:off x="512618" y="1274619"/>
            <a:ext cx="11509493" cy="4170218"/>
          </a:xfrm>
        </p:spPr>
        <p:txBody>
          <a:bodyPr/>
          <a:lstStyle/>
          <a:p>
            <a:r>
              <a:rPr lang="en-US" dirty="0"/>
              <a:t>How much water, fertilizer, pesticides does the substitute take to grow? </a:t>
            </a:r>
          </a:p>
          <a:p>
            <a:r>
              <a:rPr lang="en-US" dirty="0"/>
              <a:t>How much industrial processing, transport, storage? </a:t>
            </a:r>
          </a:p>
          <a:p>
            <a:r>
              <a:rPr lang="en-US" dirty="0"/>
              <a:t>And were there justice issues among the farmworkers involved? </a:t>
            </a:r>
          </a:p>
        </p:txBody>
      </p:sp>
      <p:pic>
        <p:nvPicPr>
          <p:cNvPr id="6" name="Picture 5">
            <a:extLst>
              <a:ext uri="{FF2B5EF4-FFF2-40B4-BE49-F238E27FC236}">
                <a16:creationId xmlns:a16="http://schemas.microsoft.com/office/drawing/2014/main" id="{229EA97A-BF47-B13D-2AEF-35E65212B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9080" y="2918856"/>
            <a:ext cx="3580411" cy="3439697"/>
          </a:xfrm>
          <a:prstGeom prst="rect">
            <a:avLst/>
          </a:prstGeom>
        </p:spPr>
      </p:pic>
      <p:pic>
        <p:nvPicPr>
          <p:cNvPr id="7" name="Picture 6">
            <a:extLst>
              <a:ext uri="{FF2B5EF4-FFF2-40B4-BE49-F238E27FC236}">
                <a16:creationId xmlns:a16="http://schemas.microsoft.com/office/drawing/2014/main" id="{1C5594A6-F420-A535-7B4C-0441B152C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579" y="3119885"/>
            <a:ext cx="5381998" cy="2105632"/>
          </a:xfrm>
          <a:prstGeom prst="rect">
            <a:avLst/>
          </a:prstGeom>
        </p:spPr>
      </p:pic>
    </p:spTree>
    <p:extLst>
      <p:ext uri="{BB962C8B-B14F-4D97-AF65-F5344CB8AC3E}">
        <p14:creationId xmlns:p14="http://schemas.microsoft.com/office/powerpoint/2010/main" val="76975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712F7C-C079-13F2-D5E9-545CF833E6DE}"/>
              </a:ext>
            </a:extLst>
          </p:cNvPr>
          <p:cNvSpPr>
            <a:spLocks noGrp="1"/>
          </p:cNvSpPr>
          <p:nvPr>
            <p:ph type="ctrTitle"/>
          </p:nvPr>
        </p:nvSpPr>
        <p:spPr/>
        <p:txBody>
          <a:bodyPr/>
          <a:lstStyle/>
          <a:p>
            <a:r>
              <a:rPr lang="en-US" dirty="0"/>
              <a:t>Scripture Study Gen. 45:4-8a, 47:13-26</a:t>
            </a:r>
          </a:p>
        </p:txBody>
      </p:sp>
      <p:sp>
        <p:nvSpPr>
          <p:cNvPr id="2" name="Slide Number Placeholder 1">
            <a:extLst>
              <a:ext uri="{FF2B5EF4-FFF2-40B4-BE49-F238E27FC236}">
                <a16:creationId xmlns:a16="http://schemas.microsoft.com/office/drawing/2014/main" id="{E6E3E4CE-456F-E772-A326-8F781C162C12}"/>
              </a:ext>
            </a:extLst>
          </p:cNvPr>
          <p:cNvSpPr>
            <a:spLocks noGrp="1"/>
          </p:cNvSpPr>
          <p:nvPr>
            <p:ph type="sldNum" sz="quarter" idx="4294967295"/>
          </p:nvPr>
        </p:nvSpPr>
        <p:spPr>
          <a:xfrm>
            <a:off x="0" y="6629400"/>
            <a:ext cx="411163" cy="228600"/>
          </a:xfrm>
        </p:spPr>
        <p:txBody>
          <a:bodyPr/>
          <a:lstStyle/>
          <a:p>
            <a:fld id="{9CD8D479-8942-46E8-A226-A4E01F7A105C}" type="slidenum">
              <a:rPr lang="en-US" smtClean="0"/>
              <a:t>3</a:t>
            </a:fld>
            <a:endParaRPr lang="en-US"/>
          </a:p>
        </p:txBody>
      </p:sp>
      <p:sp>
        <p:nvSpPr>
          <p:cNvPr id="3" name="Date Placeholder 2">
            <a:extLst>
              <a:ext uri="{FF2B5EF4-FFF2-40B4-BE49-F238E27FC236}">
                <a16:creationId xmlns:a16="http://schemas.microsoft.com/office/drawing/2014/main" id="{9BE4F93E-E375-F734-E658-5830E7BAA7FB}"/>
              </a:ext>
            </a:extLst>
          </p:cNvPr>
          <p:cNvSpPr>
            <a:spLocks noGrp="1"/>
          </p:cNvSpPr>
          <p:nvPr>
            <p:ph type="dt" sz="half" idx="4294967295"/>
          </p:nvPr>
        </p:nvSpPr>
        <p:spPr>
          <a:xfrm>
            <a:off x="0" y="6629400"/>
            <a:ext cx="1000125" cy="228600"/>
          </a:xfrm>
        </p:spPr>
        <p:txBody>
          <a:bodyPr/>
          <a:lstStyle/>
          <a:p>
            <a:fld id="{C81B9673-AC7F-4F1F-84E4-F0E5EAAE106D}" type="datetime1">
              <a:rPr lang="en-US" smtClean="0"/>
              <a:pPr/>
              <a:t>12/6/2023</a:t>
            </a:fld>
            <a:endParaRPr lang="en-US" dirty="0"/>
          </a:p>
        </p:txBody>
      </p:sp>
      <p:sp>
        <p:nvSpPr>
          <p:cNvPr id="4" name="Footer Placeholder 3">
            <a:extLst>
              <a:ext uri="{FF2B5EF4-FFF2-40B4-BE49-F238E27FC236}">
                <a16:creationId xmlns:a16="http://schemas.microsoft.com/office/drawing/2014/main" id="{C9926724-5168-8579-1560-6362EB6E8F58}"/>
              </a:ext>
            </a:extLst>
          </p:cNvPr>
          <p:cNvSpPr>
            <a:spLocks noGrp="1"/>
          </p:cNvSpPr>
          <p:nvPr>
            <p:ph type="ftr" sz="quarter" idx="4294967295"/>
          </p:nvPr>
        </p:nvSpPr>
        <p:spPr>
          <a:xfrm>
            <a:off x="3048000" y="6629400"/>
            <a:ext cx="9144000" cy="228600"/>
          </a:xfrm>
        </p:spPr>
        <p:txBody>
          <a:bodyPr/>
          <a:lstStyle/>
          <a:p>
            <a:r>
              <a:rPr lang="en-US"/>
              <a:t>Add a footer</a:t>
            </a:r>
            <a:endParaRPr lang="en-US" dirty="0"/>
          </a:p>
        </p:txBody>
      </p:sp>
    </p:spTree>
    <p:extLst>
      <p:ext uri="{BB962C8B-B14F-4D97-AF65-F5344CB8AC3E}">
        <p14:creationId xmlns:p14="http://schemas.microsoft.com/office/powerpoint/2010/main" val="304497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Farm Workers and The Environment">
            <a:hlinkClick r:id="" action="ppaction://media"/>
            <a:extLst>
              <a:ext uri="{FF2B5EF4-FFF2-40B4-BE49-F238E27FC236}">
                <a16:creationId xmlns:a16="http://schemas.microsoft.com/office/drawing/2014/main" id="{67421FB7-882E-8860-C7C9-12FAADBC9B9F}"/>
              </a:ext>
            </a:extLst>
          </p:cNvPr>
          <p:cNvPicPr>
            <a:picLocks noRot="1" noChangeAspect="1"/>
          </p:cNvPicPr>
          <p:nvPr>
            <a:videoFile r:link="rId1"/>
          </p:nvPr>
        </p:nvPicPr>
        <p:blipFill>
          <a:blip r:embed="rId3"/>
          <a:stretch>
            <a:fillRect/>
          </a:stretch>
        </p:blipFill>
        <p:spPr>
          <a:xfrm>
            <a:off x="26973" y="0"/>
            <a:ext cx="12165027" cy="6873240"/>
          </a:xfrm>
          <a:prstGeom prst="rect">
            <a:avLst/>
          </a:prstGeom>
        </p:spPr>
      </p:pic>
    </p:spTree>
    <p:extLst>
      <p:ext uri="{BB962C8B-B14F-4D97-AF65-F5344CB8AC3E}">
        <p14:creationId xmlns:p14="http://schemas.microsoft.com/office/powerpoint/2010/main" val="316198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40E399-989E-10AC-CC0B-F9945D4978A2}"/>
              </a:ext>
            </a:extLst>
          </p:cNvPr>
          <p:cNvSpPr>
            <a:spLocks noGrp="1"/>
          </p:cNvSpPr>
          <p:nvPr>
            <p:ph type="title"/>
          </p:nvPr>
        </p:nvSpPr>
        <p:spPr>
          <a:xfrm>
            <a:off x="512618" y="276087"/>
            <a:ext cx="11346873" cy="1357841"/>
          </a:xfrm>
        </p:spPr>
        <p:txBody>
          <a:bodyPr>
            <a:normAutofit fontScale="90000"/>
          </a:bodyPr>
          <a:lstStyle/>
          <a:p>
            <a:r>
              <a:rPr lang="en-US" dirty="0"/>
              <a:t>The NFWM partners with four independent certification programs:  </a:t>
            </a:r>
          </a:p>
        </p:txBody>
      </p:sp>
      <p:sp>
        <p:nvSpPr>
          <p:cNvPr id="2" name="Slide Number Placeholder 1">
            <a:extLst>
              <a:ext uri="{FF2B5EF4-FFF2-40B4-BE49-F238E27FC236}">
                <a16:creationId xmlns:a16="http://schemas.microsoft.com/office/drawing/2014/main" id="{88816FED-6C47-DEC1-7531-D343E3D1EEE0}"/>
              </a:ext>
            </a:extLst>
          </p:cNvPr>
          <p:cNvSpPr>
            <a:spLocks noGrp="1"/>
          </p:cNvSpPr>
          <p:nvPr>
            <p:ph type="sldNum" sz="quarter" idx="4294967295"/>
          </p:nvPr>
        </p:nvSpPr>
        <p:spPr>
          <a:xfrm>
            <a:off x="0" y="6629400"/>
            <a:ext cx="411163" cy="228600"/>
          </a:xfrm>
        </p:spPr>
        <p:txBody>
          <a:bodyPr/>
          <a:lstStyle/>
          <a:p>
            <a:fld id="{9CD8D479-8942-46E8-A226-A4E01F7A105C}" type="slidenum">
              <a:rPr lang="en-US" smtClean="0"/>
              <a:t>31</a:t>
            </a:fld>
            <a:endParaRPr lang="en-US"/>
          </a:p>
        </p:txBody>
      </p:sp>
      <p:sp>
        <p:nvSpPr>
          <p:cNvPr id="3" name="Date Placeholder 2">
            <a:extLst>
              <a:ext uri="{FF2B5EF4-FFF2-40B4-BE49-F238E27FC236}">
                <a16:creationId xmlns:a16="http://schemas.microsoft.com/office/drawing/2014/main" id="{2E6DC837-5D21-592C-A884-1DE374B51112}"/>
              </a:ext>
            </a:extLst>
          </p:cNvPr>
          <p:cNvSpPr>
            <a:spLocks noGrp="1"/>
          </p:cNvSpPr>
          <p:nvPr>
            <p:ph type="dt" sz="half" idx="4294967295"/>
          </p:nvPr>
        </p:nvSpPr>
        <p:spPr>
          <a:xfrm>
            <a:off x="0" y="6629400"/>
            <a:ext cx="1000125" cy="228600"/>
          </a:xfrm>
        </p:spPr>
        <p:txBody>
          <a:bodyPr/>
          <a:lstStyle/>
          <a:p>
            <a:fld id="{C81B9673-AC7F-4F1F-84E4-F0E5EAAE106D}" type="datetime1">
              <a:rPr lang="en-US" smtClean="0"/>
              <a:pPr/>
              <a:t>12/6/2023</a:t>
            </a:fld>
            <a:endParaRPr lang="en-US" dirty="0"/>
          </a:p>
        </p:txBody>
      </p:sp>
      <p:sp>
        <p:nvSpPr>
          <p:cNvPr id="4" name="Footer Placeholder 3">
            <a:extLst>
              <a:ext uri="{FF2B5EF4-FFF2-40B4-BE49-F238E27FC236}">
                <a16:creationId xmlns:a16="http://schemas.microsoft.com/office/drawing/2014/main" id="{8C493C92-AF60-8DEA-F41B-4B389A1505D0}"/>
              </a:ext>
            </a:extLst>
          </p:cNvPr>
          <p:cNvSpPr>
            <a:spLocks noGrp="1"/>
          </p:cNvSpPr>
          <p:nvPr>
            <p:ph type="ftr" sz="quarter" idx="4294967295"/>
          </p:nvPr>
        </p:nvSpPr>
        <p:spPr>
          <a:xfrm>
            <a:off x="3048000" y="6629400"/>
            <a:ext cx="9144000" cy="228600"/>
          </a:xfrm>
        </p:spPr>
        <p:txBody>
          <a:bodyPr/>
          <a:lstStyle/>
          <a:p>
            <a:r>
              <a:rPr lang="en-US"/>
              <a:t>Add a footer</a:t>
            </a:r>
            <a:endParaRPr lang="en-US" dirty="0"/>
          </a:p>
        </p:txBody>
      </p:sp>
      <p:pic>
        <p:nvPicPr>
          <p:cNvPr id="7" name="Picture 6" descr="A picture containing text, book&#10;&#10;Description automatically generated">
            <a:extLst>
              <a:ext uri="{FF2B5EF4-FFF2-40B4-BE49-F238E27FC236}">
                <a16:creationId xmlns:a16="http://schemas.microsoft.com/office/drawing/2014/main" id="{0D18FBDE-264A-09E6-0F98-2ACA4E18A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105" y="1821592"/>
            <a:ext cx="2435223" cy="3214816"/>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2A29F9C6-667A-165E-E1BF-B49F79EE5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892" y="2155723"/>
            <a:ext cx="2560320" cy="2548940"/>
          </a:xfrm>
          <a:prstGeom prst="rect">
            <a:avLst/>
          </a:prstGeom>
        </p:spPr>
      </p:pic>
      <p:pic>
        <p:nvPicPr>
          <p:cNvPr id="9" name="Picture 8" descr="Logo&#10;&#10;Description automatically generated">
            <a:extLst>
              <a:ext uri="{FF2B5EF4-FFF2-40B4-BE49-F238E27FC236}">
                <a16:creationId xmlns:a16="http://schemas.microsoft.com/office/drawing/2014/main" id="{9DE10416-41B6-D5E7-24F5-1AF8C52214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121995"/>
            <a:ext cx="2560320" cy="2546554"/>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95A3193C-1B36-01B8-BA19-10AEF17A45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581" y="2480872"/>
            <a:ext cx="3191743" cy="2187677"/>
          </a:xfrm>
          <a:prstGeom prst="rect">
            <a:avLst/>
          </a:prstGeom>
        </p:spPr>
      </p:pic>
    </p:spTree>
    <p:extLst>
      <p:ext uri="{BB962C8B-B14F-4D97-AF65-F5344CB8AC3E}">
        <p14:creationId xmlns:p14="http://schemas.microsoft.com/office/powerpoint/2010/main" val="41049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B8D9-2416-238F-E349-8946BE9989E0}"/>
              </a:ext>
            </a:extLst>
          </p:cNvPr>
          <p:cNvSpPr>
            <a:spLocks noGrp="1"/>
          </p:cNvSpPr>
          <p:nvPr>
            <p:ph type="title"/>
          </p:nvPr>
        </p:nvSpPr>
        <p:spPr>
          <a:xfrm>
            <a:off x="512618" y="276086"/>
            <a:ext cx="4255325" cy="5045421"/>
          </a:xfrm>
        </p:spPr>
        <p:txBody>
          <a:bodyPr>
            <a:normAutofit fontScale="90000"/>
          </a:bodyPr>
          <a:lstStyle/>
          <a:p>
            <a:r>
              <a:rPr lang="en-US" dirty="0"/>
              <a:t>In fact, these fair food certification programs have fair food agreements with 14 major brands! </a:t>
            </a:r>
            <a:br>
              <a:rPr lang="en-US" dirty="0"/>
            </a:br>
            <a:br>
              <a:rPr lang="en-US" sz="3100" dirty="0"/>
            </a:br>
            <a:r>
              <a:rPr lang="en-US" sz="4000" dirty="0"/>
              <a:t>(still not Wendy’s)</a:t>
            </a:r>
          </a:p>
        </p:txBody>
      </p:sp>
      <p:pic>
        <p:nvPicPr>
          <p:cNvPr id="4" name="Picture 3" descr="Logo, company name&#10;&#10;Description automatically generated">
            <a:extLst>
              <a:ext uri="{FF2B5EF4-FFF2-40B4-BE49-F238E27FC236}">
                <a16:creationId xmlns:a16="http://schemas.microsoft.com/office/drawing/2014/main" id="{89BA7788-9F01-6CA8-A607-34DE8BE80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415" y="457200"/>
            <a:ext cx="6390967" cy="5943600"/>
          </a:xfrm>
          <a:prstGeom prst="rect">
            <a:avLst/>
          </a:prstGeom>
        </p:spPr>
      </p:pic>
    </p:spTree>
    <p:extLst>
      <p:ext uri="{BB962C8B-B14F-4D97-AF65-F5344CB8AC3E}">
        <p14:creationId xmlns:p14="http://schemas.microsoft.com/office/powerpoint/2010/main" val="35911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AFCA7-F512-BBAA-8439-35519436D10A}"/>
              </a:ext>
            </a:extLst>
          </p:cNvPr>
          <p:cNvSpPr>
            <a:spLocks noGrp="1"/>
          </p:cNvSpPr>
          <p:nvPr>
            <p:ph type="ctrTitle"/>
          </p:nvPr>
        </p:nvSpPr>
        <p:spPr>
          <a:xfrm>
            <a:off x="1751777" y="473529"/>
            <a:ext cx="4846320" cy="3788228"/>
          </a:xfrm>
        </p:spPr>
        <p:txBody>
          <a:bodyPr>
            <a:normAutofit/>
          </a:bodyPr>
          <a:lstStyle/>
          <a:p>
            <a:r>
              <a:rPr lang="en-US" b="1" dirty="0"/>
              <a:t>Conversation: </a:t>
            </a:r>
            <a:br>
              <a:rPr lang="en-US" dirty="0"/>
            </a:br>
            <a:r>
              <a:rPr lang="en-US" dirty="0"/>
              <a:t>What can we offer one another in terms of resources for increasing food justice, in both sources and access? </a:t>
            </a:r>
          </a:p>
        </p:txBody>
      </p:sp>
    </p:spTree>
    <p:extLst>
      <p:ext uri="{BB962C8B-B14F-4D97-AF65-F5344CB8AC3E}">
        <p14:creationId xmlns:p14="http://schemas.microsoft.com/office/powerpoint/2010/main" val="393362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563EDD-720D-0B0F-59E1-2F56B21E6FF7}"/>
              </a:ext>
            </a:extLst>
          </p:cNvPr>
          <p:cNvSpPr>
            <a:spLocks noGrp="1"/>
          </p:cNvSpPr>
          <p:nvPr>
            <p:ph type="ctrTitle"/>
          </p:nvPr>
        </p:nvSpPr>
        <p:spPr>
          <a:xfrm>
            <a:off x="1751777" y="1470253"/>
            <a:ext cx="4846320" cy="2562904"/>
          </a:xfrm>
        </p:spPr>
        <p:txBody>
          <a:bodyPr>
            <a:normAutofit/>
          </a:bodyPr>
          <a:lstStyle/>
          <a:p>
            <a:r>
              <a:rPr lang="en-US" dirty="0"/>
              <a:t>Break! </a:t>
            </a:r>
            <a:br>
              <a:rPr lang="en-US" dirty="0"/>
            </a:br>
            <a:br>
              <a:rPr lang="en-US" dirty="0"/>
            </a:br>
            <a:r>
              <a:rPr lang="en-US" dirty="0"/>
              <a:t>Next: What are local congregations doing for creation justice? </a:t>
            </a:r>
          </a:p>
        </p:txBody>
      </p:sp>
    </p:spTree>
    <p:extLst>
      <p:ext uri="{BB962C8B-B14F-4D97-AF65-F5344CB8AC3E}">
        <p14:creationId xmlns:p14="http://schemas.microsoft.com/office/powerpoint/2010/main" val="87493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7132-BD14-2355-0FB3-256D9394E596}"/>
              </a:ext>
            </a:extLst>
          </p:cNvPr>
          <p:cNvSpPr>
            <a:spLocks noGrp="1"/>
          </p:cNvSpPr>
          <p:nvPr>
            <p:ph type="title"/>
          </p:nvPr>
        </p:nvSpPr>
        <p:spPr>
          <a:xfrm>
            <a:off x="512618" y="276087"/>
            <a:ext cx="10640291" cy="846131"/>
          </a:xfrm>
        </p:spPr>
        <p:txBody>
          <a:bodyPr/>
          <a:lstStyle/>
          <a:p>
            <a:r>
              <a:rPr lang="en-US" dirty="0"/>
              <a:t>Scripture Study Gen. 45:4-8a, 47:13-26</a:t>
            </a:r>
          </a:p>
        </p:txBody>
      </p:sp>
      <p:sp>
        <p:nvSpPr>
          <p:cNvPr id="3" name="Content Placeholder 2">
            <a:extLst>
              <a:ext uri="{FF2B5EF4-FFF2-40B4-BE49-F238E27FC236}">
                <a16:creationId xmlns:a16="http://schemas.microsoft.com/office/drawing/2014/main" id="{4D4ED43D-5384-0A21-4B6C-3733F58FC94F}"/>
              </a:ext>
            </a:extLst>
          </p:cNvPr>
          <p:cNvSpPr>
            <a:spLocks noGrp="1"/>
          </p:cNvSpPr>
          <p:nvPr>
            <p:ph idx="1"/>
          </p:nvPr>
        </p:nvSpPr>
        <p:spPr/>
        <p:txBody>
          <a:bodyPr/>
          <a:lstStyle/>
          <a:p>
            <a:endParaRPr lang="en-US" dirty="0"/>
          </a:p>
          <a:p>
            <a:pPr>
              <a:lnSpc>
                <a:spcPct val="100000"/>
              </a:lnSpc>
            </a:pPr>
            <a:r>
              <a:rPr lang="en-US" b="1" i="1" dirty="0"/>
              <a:t>Text, Context: </a:t>
            </a:r>
            <a:r>
              <a:rPr lang="en-US" dirty="0"/>
              <a:t>Gen. 45:4-8a, 47:13-26</a:t>
            </a:r>
            <a:br>
              <a:rPr lang="en-US" i="1" dirty="0"/>
            </a:br>
            <a:endParaRPr lang="en-US" i="1" dirty="0"/>
          </a:p>
          <a:p>
            <a:pPr>
              <a:lnSpc>
                <a:spcPct val="100000"/>
              </a:lnSpc>
            </a:pPr>
            <a:r>
              <a:rPr lang="en-US" dirty="0"/>
              <a:t>As an effort to meet the climate crisis he knew was coming, </a:t>
            </a:r>
            <a:br>
              <a:rPr lang="en-US" dirty="0"/>
            </a:br>
            <a:r>
              <a:rPr lang="en-US" dirty="0"/>
              <a:t>   how did Joseph’s plan work out? </a:t>
            </a:r>
          </a:p>
          <a:p>
            <a:pPr>
              <a:lnSpc>
                <a:spcPct val="100000"/>
              </a:lnSpc>
            </a:pPr>
            <a:r>
              <a:rPr lang="en-US" dirty="0"/>
              <a:t>Were there “unintended consequences”? </a:t>
            </a:r>
          </a:p>
        </p:txBody>
      </p:sp>
    </p:spTree>
    <p:extLst>
      <p:ext uri="{BB962C8B-B14F-4D97-AF65-F5344CB8AC3E}">
        <p14:creationId xmlns:p14="http://schemas.microsoft.com/office/powerpoint/2010/main" val="203052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7132-BD14-2355-0FB3-256D9394E596}"/>
              </a:ext>
            </a:extLst>
          </p:cNvPr>
          <p:cNvSpPr>
            <a:spLocks noGrp="1"/>
          </p:cNvSpPr>
          <p:nvPr>
            <p:ph type="title"/>
          </p:nvPr>
        </p:nvSpPr>
        <p:spPr>
          <a:xfrm>
            <a:off x="512618" y="276087"/>
            <a:ext cx="10640291" cy="846131"/>
          </a:xfrm>
        </p:spPr>
        <p:txBody>
          <a:bodyPr/>
          <a:lstStyle/>
          <a:p>
            <a:r>
              <a:rPr lang="en-US" dirty="0"/>
              <a:t>Scripture Study Gen. 45:4-8a, 47:13-26</a:t>
            </a:r>
          </a:p>
        </p:txBody>
      </p:sp>
      <p:sp>
        <p:nvSpPr>
          <p:cNvPr id="3" name="Content Placeholder 2">
            <a:extLst>
              <a:ext uri="{FF2B5EF4-FFF2-40B4-BE49-F238E27FC236}">
                <a16:creationId xmlns:a16="http://schemas.microsoft.com/office/drawing/2014/main" id="{4D4ED43D-5384-0A21-4B6C-3733F58FC94F}"/>
              </a:ext>
            </a:extLst>
          </p:cNvPr>
          <p:cNvSpPr>
            <a:spLocks noGrp="1"/>
          </p:cNvSpPr>
          <p:nvPr>
            <p:ph idx="1"/>
          </p:nvPr>
        </p:nvSpPr>
        <p:spPr/>
        <p:txBody>
          <a:bodyPr/>
          <a:lstStyle/>
          <a:p>
            <a:endParaRPr lang="en-US" dirty="0"/>
          </a:p>
          <a:p>
            <a:r>
              <a:rPr lang="en-US" b="1" i="1" dirty="0"/>
              <a:t>Text, Context: </a:t>
            </a:r>
            <a:r>
              <a:rPr lang="en-US" dirty="0"/>
              <a:t>Gen. 45:4-8a, 47:13-26</a:t>
            </a:r>
            <a:br>
              <a:rPr lang="en-US" i="1" dirty="0"/>
            </a:br>
            <a:endParaRPr lang="en-US" i="1" dirty="0"/>
          </a:p>
          <a:p>
            <a:r>
              <a:rPr lang="en-US" dirty="0"/>
              <a:t>As an effort to meet the impending climate crisis, how did Joseph’s plan work out? Were there “unintended consequences”? </a:t>
            </a:r>
          </a:p>
          <a:p>
            <a:endParaRPr lang="en-US" dirty="0"/>
          </a:p>
          <a:p>
            <a:r>
              <a:rPr lang="en-US" b="1" i="1" dirty="0"/>
              <a:t>Next</a:t>
            </a:r>
          </a:p>
          <a:p>
            <a:r>
              <a:rPr lang="en-US" dirty="0"/>
              <a:t>Is there a lesson here regarding justice, intersectionality and equity? </a:t>
            </a:r>
          </a:p>
        </p:txBody>
      </p:sp>
    </p:spTree>
    <p:extLst>
      <p:ext uri="{BB962C8B-B14F-4D97-AF65-F5344CB8AC3E}">
        <p14:creationId xmlns:p14="http://schemas.microsoft.com/office/powerpoint/2010/main" val="172283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B1064E-A30A-8EFD-3825-F81873FE6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9" y="0"/>
            <a:ext cx="12197442" cy="6858000"/>
          </a:xfrm>
          <a:prstGeom prst="rect">
            <a:avLst/>
          </a:prstGeom>
        </p:spPr>
      </p:pic>
    </p:spTree>
    <p:extLst>
      <p:ext uri="{BB962C8B-B14F-4D97-AF65-F5344CB8AC3E}">
        <p14:creationId xmlns:p14="http://schemas.microsoft.com/office/powerpoint/2010/main" val="383492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BE345C-DA29-1BD1-0253-0C7A194477CD}"/>
              </a:ext>
            </a:extLst>
          </p:cNvPr>
          <p:cNvSpPr>
            <a:spLocks noGrp="1"/>
          </p:cNvSpPr>
          <p:nvPr>
            <p:ph type="ctrTitle"/>
          </p:nvPr>
        </p:nvSpPr>
        <p:spPr/>
        <p:txBody>
          <a:bodyPr/>
          <a:lstStyle/>
          <a:p>
            <a:r>
              <a:rPr lang="en-US" dirty="0"/>
              <a:t>Centering </a:t>
            </a:r>
            <a:r>
              <a:rPr lang="en-US" i="1" dirty="0"/>
              <a:t>Justice </a:t>
            </a:r>
            <a:r>
              <a:rPr lang="en-US" dirty="0"/>
              <a:t>in Climate Action</a:t>
            </a:r>
          </a:p>
        </p:txBody>
      </p:sp>
      <p:sp>
        <p:nvSpPr>
          <p:cNvPr id="2" name="Slide Number Placeholder 1">
            <a:extLst>
              <a:ext uri="{FF2B5EF4-FFF2-40B4-BE49-F238E27FC236}">
                <a16:creationId xmlns:a16="http://schemas.microsoft.com/office/drawing/2014/main" id="{5BF0D6D3-9621-AC9D-3BF6-A2830431174F}"/>
              </a:ext>
            </a:extLst>
          </p:cNvPr>
          <p:cNvSpPr>
            <a:spLocks noGrp="1"/>
          </p:cNvSpPr>
          <p:nvPr>
            <p:ph type="sldNum" sz="quarter" idx="4294967295"/>
          </p:nvPr>
        </p:nvSpPr>
        <p:spPr>
          <a:xfrm>
            <a:off x="0" y="6629400"/>
            <a:ext cx="411163" cy="228600"/>
          </a:xfrm>
        </p:spPr>
        <p:txBody>
          <a:bodyPr/>
          <a:lstStyle/>
          <a:p>
            <a:fld id="{9CD8D479-8942-46E8-A226-A4E01F7A105C}" type="slidenum">
              <a:rPr lang="en-US" smtClean="0"/>
              <a:t>7</a:t>
            </a:fld>
            <a:endParaRPr lang="en-US"/>
          </a:p>
        </p:txBody>
      </p:sp>
      <p:sp>
        <p:nvSpPr>
          <p:cNvPr id="3" name="Date Placeholder 2">
            <a:extLst>
              <a:ext uri="{FF2B5EF4-FFF2-40B4-BE49-F238E27FC236}">
                <a16:creationId xmlns:a16="http://schemas.microsoft.com/office/drawing/2014/main" id="{25DFDDEF-5C8E-B252-7185-BA57EE46A2BB}"/>
              </a:ext>
            </a:extLst>
          </p:cNvPr>
          <p:cNvSpPr>
            <a:spLocks noGrp="1"/>
          </p:cNvSpPr>
          <p:nvPr>
            <p:ph type="dt" sz="half" idx="4294967295"/>
          </p:nvPr>
        </p:nvSpPr>
        <p:spPr>
          <a:xfrm>
            <a:off x="0" y="6629400"/>
            <a:ext cx="1000125" cy="228600"/>
          </a:xfrm>
        </p:spPr>
        <p:txBody>
          <a:bodyPr/>
          <a:lstStyle/>
          <a:p>
            <a:fld id="{C81B9673-AC7F-4F1F-84E4-F0E5EAAE106D}" type="datetime1">
              <a:rPr lang="en-US" smtClean="0"/>
              <a:pPr/>
              <a:t>12/6/2023</a:t>
            </a:fld>
            <a:endParaRPr lang="en-US" dirty="0"/>
          </a:p>
        </p:txBody>
      </p:sp>
      <p:sp>
        <p:nvSpPr>
          <p:cNvPr id="4" name="Footer Placeholder 3">
            <a:extLst>
              <a:ext uri="{FF2B5EF4-FFF2-40B4-BE49-F238E27FC236}">
                <a16:creationId xmlns:a16="http://schemas.microsoft.com/office/drawing/2014/main" id="{D7933CEC-2C51-E51B-C83C-F71A6B0DA7AD}"/>
              </a:ext>
            </a:extLst>
          </p:cNvPr>
          <p:cNvSpPr>
            <a:spLocks noGrp="1"/>
          </p:cNvSpPr>
          <p:nvPr>
            <p:ph type="ftr" sz="quarter" idx="4294967295"/>
          </p:nvPr>
        </p:nvSpPr>
        <p:spPr>
          <a:xfrm>
            <a:off x="3048000" y="6629400"/>
            <a:ext cx="9144000" cy="228600"/>
          </a:xfrm>
        </p:spPr>
        <p:txBody>
          <a:bodyPr/>
          <a:lstStyle/>
          <a:p>
            <a:r>
              <a:rPr lang="en-US"/>
              <a:t>Add a footer</a:t>
            </a:r>
            <a:endParaRPr lang="en-US" dirty="0"/>
          </a:p>
        </p:txBody>
      </p:sp>
    </p:spTree>
    <p:extLst>
      <p:ext uri="{BB962C8B-B14F-4D97-AF65-F5344CB8AC3E}">
        <p14:creationId xmlns:p14="http://schemas.microsoft.com/office/powerpoint/2010/main" val="63439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3621-E789-C608-F344-D81B1AAAC2C6}"/>
              </a:ext>
            </a:extLst>
          </p:cNvPr>
          <p:cNvSpPr>
            <a:spLocks noGrp="1"/>
          </p:cNvSpPr>
          <p:nvPr>
            <p:ph type="title"/>
          </p:nvPr>
        </p:nvSpPr>
        <p:spPr/>
        <p:txBody>
          <a:bodyPr/>
          <a:lstStyle/>
          <a:p>
            <a:r>
              <a:rPr lang="en-US" dirty="0"/>
              <a:t>The Multi-agency Net-Zero Covenant</a:t>
            </a:r>
          </a:p>
        </p:txBody>
      </p:sp>
      <p:sp>
        <p:nvSpPr>
          <p:cNvPr id="3" name="Content Placeholder 2">
            <a:extLst>
              <a:ext uri="{FF2B5EF4-FFF2-40B4-BE49-F238E27FC236}">
                <a16:creationId xmlns:a16="http://schemas.microsoft.com/office/drawing/2014/main" id="{0E7E1C7D-1B34-2430-6458-13D692796B1B}"/>
              </a:ext>
            </a:extLst>
          </p:cNvPr>
          <p:cNvSpPr>
            <a:spLocks noGrp="1"/>
          </p:cNvSpPr>
          <p:nvPr>
            <p:ph idx="1"/>
          </p:nvPr>
        </p:nvSpPr>
        <p:spPr>
          <a:xfrm>
            <a:off x="410402" y="1388481"/>
            <a:ext cx="11191750" cy="2167519"/>
          </a:xfrm>
        </p:spPr>
        <p:txBody>
          <a:bodyPr>
            <a:normAutofit/>
          </a:bodyPr>
          <a:lstStyle/>
          <a:p>
            <a:pPr marL="0" indent="0">
              <a:buNone/>
            </a:pPr>
            <a:r>
              <a:rPr lang="en-US" b="0" i="0" dirty="0">
                <a:solidFill>
                  <a:srgbClr val="000000"/>
                </a:solidFill>
                <a:effectLst/>
                <a:latin typeface="Helvetica Neue"/>
              </a:rPr>
              <a:t>We, the agencies of The United Methodist Church, pledge to </a:t>
            </a:r>
            <a:r>
              <a:rPr lang="en-US" b="1" i="0" dirty="0">
                <a:solidFill>
                  <a:srgbClr val="000000"/>
                </a:solidFill>
                <a:effectLst/>
                <a:latin typeface="Helvetica Neue"/>
              </a:rPr>
              <a:t>achieve net-zero emissions by 2050 across ministries, facilities, operations, and investments</a:t>
            </a:r>
            <a:r>
              <a:rPr lang="en-US" b="0" i="0" dirty="0">
                <a:solidFill>
                  <a:srgbClr val="000000"/>
                </a:solidFill>
                <a:effectLst/>
                <a:latin typeface="Helvetica Neue"/>
              </a:rPr>
              <a:t> and to leverage the gifts of our connection putting equity and justice at the center as we build a net-zero emission economy by 2050.</a:t>
            </a:r>
          </a:p>
        </p:txBody>
      </p:sp>
      <p:sp>
        <p:nvSpPr>
          <p:cNvPr id="4" name="TextBox 3">
            <a:extLst>
              <a:ext uri="{FF2B5EF4-FFF2-40B4-BE49-F238E27FC236}">
                <a16:creationId xmlns:a16="http://schemas.microsoft.com/office/drawing/2014/main" id="{3E36279F-B49F-6F25-312D-A7774721E1A0}"/>
              </a:ext>
            </a:extLst>
          </p:cNvPr>
          <p:cNvSpPr txBox="1"/>
          <p:nvPr/>
        </p:nvSpPr>
        <p:spPr>
          <a:xfrm>
            <a:off x="484601" y="3657600"/>
            <a:ext cx="1122279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Helvetica Neue"/>
                <a:ea typeface="+mn-ea"/>
                <a:cs typeface="+mn-cs"/>
              </a:rPr>
              <a:t>Simply attaining net-zero emissions could perpetuate the burden on communities that are suffering from our systems of extraction, production and waste… agencies and commissions will support a just and equitable transition that “dismantles structural barriers to racial and gender equity and builds resilient, flourishing communities.” </a:t>
            </a:r>
            <a:endParaRPr kumimoji="0" lang="en-US" sz="2400" b="0" i="0" u="none" strike="noStrike" kern="1200" cap="none" spc="0" normalizeH="0" baseline="0" noProof="0" dirty="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038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1E887-B072-E27B-E379-1503D824558D}"/>
              </a:ext>
            </a:extLst>
          </p:cNvPr>
          <p:cNvSpPr>
            <a:spLocks noGrp="1"/>
          </p:cNvSpPr>
          <p:nvPr>
            <p:ph type="ctrTitle"/>
          </p:nvPr>
        </p:nvSpPr>
        <p:spPr>
          <a:xfrm>
            <a:off x="1751777" y="929390"/>
            <a:ext cx="4846320" cy="3372787"/>
          </a:xfrm>
        </p:spPr>
        <p:txBody>
          <a:bodyPr>
            <a:normAutofit fontScale="90000"/>
          </a:bodyPr>
          <a:lstStyle/>
          <a:p>
            <a:r>
              <a:rPr lang="en-US" dirty="0"/>
              <a:t>Even before the Net-Zero Commitment, United Methodists were working. </a:t>
            </a:r>
          </a:p>
        </p:txBody>
      </p:sp>
    </p:spTree>
    <p:extLst>
      <p:ext uri="{BB962C8B-B14F-4D97-AF65-F5344CB8AC3E}">
        <p14:creationId xmlns:p14="http://schemas.microsoft.com/office/powerpoint/2010/main" val="134349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1_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{40C19EF6-7849-4168-87D5-4C64D207D099}tf03098889_win32</Template>
  <TotalTime>982</TotalTime>
  <Words>2037</Words>
  <Application>Microsoft Office PowerPoint</Application>
  <PresentationFormat>Widescreen</PresentationFormat>
  <Paragraphs>130</Paragraphs>
  <Slides>34</Slides>
  <Notes>20</Notes>
  <HiddenSlides>0</HiddenSlides>
  <MMClips>3</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Abadi</vt:lpstr>
      <vt:lpstr>Arial</vt:lpstr>
      <vt:lpstr>Calibri</vt:lpstr>
      <vt:lpstr>Century Gothic</vt:lpstr>
      <vt:lpstr>Corbel</vt:lpstr>
      <vt:lpstr>Helvetica Neue</vt:lpstr>
      <vt:lpstr>Trade Gothic Bold</vt:lpstr>
      <vt:lpstr>Wingdings</vt:lpstr>
      <vt:lpstr>Ecology 16x9</vt:lpstr>
      <vt:lpstr>1_Ecology 16x9</vt:lpstr>
      <vt:lpstr>Justice,  Intersectionality  and Equity</vt:lpstr>
      <vt:lpstr>PowerPoint Presentation</vt:lpstr>
      <vt:lpstr>Scripture Study Gen. 45:4-8a, 47:13-26</vt:lpstr>
      <vt:lpstr>Scripture Study Gen. 45:4-8a, 47:13-26</vt:lpstr>
      <vt:lpstr>Scripture Study Gen. 45:4-8a, 47:13-26</vt:lpstr>
      <vt:lpstr>PowerPoint Presentation</vt:lpstr>
      <vt:lpstr>Centering Justice in Climate Action</vt:lpstr>
      <vt:lpstr>The Multi-agency Net-Zero Covenant</vt:lpstr>
      <vt:lpstr>Even before the Net-Zero Commitment, United Methodists were working. </vt:lpstr>
      <vt:lpstr>U.M.C. Creation Justice Efforts</vt:lpstr>
      <vt:lpstr>United Methodist Women, now United Women in Faith, have been on the case for years! </vt:lpstr>
      <vt:lpstr>By the way - Women and youth lead in demanding change worldwide.  </vt:lpstr>
      <vt:lpstr>Conversation:  Have you been involved in any of these, or other environmental or climate justice movements? </vt:lpstr>
      <vt:lpstr>Council of Bishops: 2021</vt:lpstr>
      <vt:lpstr>Council of Bishops: 2021</vt:lpstr>
      <vt:lpstr>“Intersectionality” recognizes that </vt:lpstr>
      <vt:lpstr>Conversation: Where has your  community experienced environmental injustice?</vt:lpstr>
      <vt:lpstr>Analyzing environmental injustice</vt:lpstr>
      <vt:lpstr>PowerPoint Presentation</vt:lpstr>
      <vt:lpstr>Illinois farmers’ efforts to save the soil</vt:lpstr>
      <vt:lpstr>PowerPoint Presentation</vt:lpstr>
      <vt:lpstr>PowerPoint Presentation</vt:lpstr>
      <vt:lpstr>A nonprofit: Chicago Eco-House, paired with “Social Enterprise” Southside Blooms</vt:lpstr>
      <vt:lpstr>Conversation:  What “connecting the dots” did Quilen and Hannah have to do to create their amazing ministries? </vt:lpstr>
      <vt:lpstr>Connecting the dots: Food  What do we know about the food we buy, prepare, eat and throw away? </vt:lpstr>
      <vt:lpstr>CAFO: Concentrated Animal Feeding Operations</vt:lpstr>
      <vt:lpstr>CAFOs are more likely to be sited  near communities of color, and... </vt:lpstr>
      <vt:lpstr>Is a vegan or vegetarian diet the answer? </vt:lpstr>
      <vt:lpstr>It depends…</vt:lpstr>
      <vt:lpstr>PowerPoint Presentation</vt:lpstr>
      <vt:lpstr>The NFWM partners with four independent certification programs:  </vt:lpstr>
      <vt:lpstr>In fact, these fair food certification programs have fair food agreements with 14 major brands!   (still not Wendy’s)</vt:lpstr>
      <vt:lpstr>Conversation:  What can we offer one another in terms of resources for increasing food justice, in both sources and access? </vt:lpstr>
      <vt:lpstr>Break!   Next: What are local congregations doing for creation justice?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Beth Galbreath</dc:creator>
  <cp:lastModifiedBy>Beth Galbreath</cp:lastModifiedBy>
  <cp:revision>18</cp:revision>
  <dcterms:created xsi:type="dcterms:W3CDTF">2023-10-11T16:19:56Z</dcterms:created>
  <dcterms:modified xsi:type="dcterms:W3CDTF">2023-12-07T02:02:41Z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