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8" r:id="rId2"/>
    <p:sldId id="259" r:id="rId3"/>
    <p:sldId id="371" r:id="rId4"/>
    <p:sldId id="372" r:id="rId5"/>
    <p:sldId id="373" r:id="rId6"/>
    <p:sldId id="374" r:id="rId7"/>
    <p:sldId id="375" r:id="rId8"/>
    <p:sldId id="377" r:id="rId9"/>
    <p:sldId id="378" r:id="rId10"/>
    <p:sldId id="376" r:id="rId11"/>
    <p:sldId id="381" r:id="rId12"/>
    <p:sldId id="380" r:id="rId13"/>
    <p:sldId id="379" r:id="rId14"/>
    <p:sldId id="382" r:id="rId15"/>
    <p:sldId id="387" r:id="rId16"/>
    <p:sldId id="388" r:id="rId17"/>
    <p:sldId id="394" r:id="rId18"/>
    <p:sldId id="395" r:id="rId19"/>
    <p:sldId id="389" r:id="rId20"/>
    <p:sldId id="390" r:id="rId21"/>
    <p:sldId id="391" r:id="rId22"/>
    <p:sldId id="392" r:id="rId23"/>
    <p:sldId id="393" r:id="rId24"/>
    <p:sldId id="386" r:id="rId25"/>
    <p:sldId id="383" r:id="rId26"/>
    <p:sldId id="384" r:id="rId27"/>
    <p:sldId id="3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32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84" autoAdjust="0"/>
    <p:restoredTop sz="74412" autoAdjust="0"/>
  </p:normalViewPr>
  <p:slideViewPr>
    <p:cSldViewPr snapToGrid="0">
      <p:cViewPr varScale="1">
        <p:scale>
          <a:sx n="62" d="100"/>
          <a:sy n="62" d="100"/>
        </p:scale>
        <p:origin x="204" y="72"/>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11/18/2023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11/18/2023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4041648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rewrote Pat Watkins’ points a bit here. </a:t>
            </a:r>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2825804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wish Pat had given us a citation for this, but she didn’t. </a:t>
            </a:r>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3920311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(ha) learners will have read the social principles section in homework. </a:t>
            </a:r>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3409148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also they will have read the bishops’ statement.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 had a thing about “</a:t>
            </a:r>
            <a:r>
              <a:rPr lang="en-US" sz="1200" b="0" i="0" u="none" strike="noStrike" baseline="0" dirty="0">
                <a:latin typeface="Arial" panose="020B0604020202020204" pitchFamily="34" charset="0"/>
                <a:cs typeface="Arial" panose="020B0604020202020204" pitchFamily="34" charset="0"/>
              </a:rPr>
              <a:t>Numerous theologians, including United Methodist scholars, have written about Christian environmental responsibilities.” but gave no citations, and I’m not comfortable stating this without being able to respond if challenged. </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2469282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had experience last, to lead into the discussions of experience, but that’s generally not how the quadrilateral is cited. It will be no problem to reorder, I think. </a:t>
            </a:r>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1293966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 groups </a:t>
            </a:r>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53461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it’s nearly lunchtime, continue with a preview of this afternoon and Katharine </a:t>
            </a:r>
            <a:r>
              <a:rPr lang="en-US" dirty="0" err="1"/>
              <a:t>Hayhoe</a:t>
            </a:r>
            <a:r>
              <a:rPr lang="en-US" dirty="0"/>
              <a:t> video. </a:t>
            </a:r>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2753578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3514503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ourselves</a:t>
            </a:r>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3558389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F4BFC-E3D2-DA4C-8404-C72BB3B37DCF}" type="slidenum">
              <a:rPr lang="en-US" smtClean="0"/>
              <a:t>3</a:t>
            </a:fld>
            <a:endParaRPr lang="en-US"/>
          </a:p>
        </p:txBody>
      </p:sp>
    </p:spTree>
    <p:extLst>
      <p:ext uri="{BB962C8B-B14F-4D97-AF65-F5344CB8AC3E}">
        <p14:creationId xmlns:p14="http://schemas.microsoft.com/office/powerpoint/2010/main" val="3186680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is not to convince you to care for creation – you already do. We hope to share some resources and encouragement for helping our churches go deeper in caring for creation.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90907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1493855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Net-Zero means reducing our use of fossil fuels – coal, oil, natural gas and their derivatives – so low that any remaining portion of consumption that can’t be avoided can be offset by practical measures to absorb the resulting carbon dioxide and other greenhouse emissions.</a:t>
            </a:r>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3869074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is part of the work of the NIC Net-Zero Task Force. We are working to help members and congregations make concrete steps toward achieving Net-Zero carbon emissions, and also other efforts to live lightly on God’s good earth. </a:t>
            </a:r>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4275892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3666078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1752010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p:cNvSpPr/>
          <p:nvPr/>
        </p:nvSpPr>
        <p:spPr>
          <a:xfrm>
            <a:off x="1568897"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1470253"/>
            <a:ext cx="4846320" cy="1837723"/>
          </a:xfrm>
        </p:spPr>
        <p:txBody>
          <a:bodyPr anchor="b">
            <a:normAutofit/>
          </a:bodyPr>
          <a:lstStyle>
            <a:lvl1pPr algn="l">
              <a:lnSpc>
                <a:spcPct val="90000"/>
              </a:lnSpc>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pic>
        <p:nvPicPr>
          <p:cNvPr id="5" name="Picture 4">
            <a:extLst>
              <a:ext uri="{FF2B5EF4-FFF2-40B4-BE49-F238E27FC236}">
                <a16:creationId xmlns:a16="http://schemas.microsoft.com/office/drawing/2014/main" id="{9F250789-1FBF-DE5B-7EBE-03B945BC5C7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584876" y="4636155"/>
            <a:ext cx="5013221" cy="1307444"/>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a:p>
        </p:txBody>
      </p:sp>
      <p:sp>
        <p:nvSpPr>
          <p:cNvPr id="4" name="Date Placeholder 3"/>
          <p:cNvSpPr>
            <a:spLocks noGrp="1"/>
          </p:cNvSpPr>
          <p:nvPr>
            <p:ph type="dt" sz="half" idx="10"/>
          </p:nvPr>
        </p:nvSpPr>
        <p:spPr>
          <a:xfrm>
            <a:off x="453403" y="6629400"/>
            <a:ext cx="1000662" cy="228600"/>
          </a:xfrm>
          <a:prstGeom prst="rect">
            <a:avLst/>
          </a:prstGeom>
        </p:spPr>
        <p:txBody>
          <a:bodyPr/>
          <a:lstStyle/>
          <a:p>
            <a:fld id="{C9B55A74-0919-413E-865C-E0E8D1722ED7}" type="datetime1">
              <a:rPr lang="en-US" smtClean="0"/>
              <a:pPr/>
              <a:t>11/18/2023</a:t>
            </a:fld>
            <a:endParaRPr lang="en-US" dirty="0"/>
          </a:p>
        </p:txBody>
      </p:sp>
      <p:sp>
        <p:nvSpPr>
          <p:cNvPr id="5" name="Footer Placeholder 4"/>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a:p>
        </p:txBody>
      </p:sp>
      <p:sp>
        <p:nvSpPr>
          <p:cNvPr id="4" name="Date Placeholder 3"/>
          <p:cNvSpPr>
            <a:spLocks noGrp="1"/>
          </p:cNvSpPr>
          <p:nvPr>
            <p:ph type="dt" sz="half" idx="10"/>
          </p:nvPr>
        </p:nvSpPr>
        <p:spPr>
          <a:xfrm>
            <a:off x="453403" y="6629400"/>
            <a:ext cx="1000662" cy="228600"/>
          </a:xfrm>
          <a:prstGeom prst="rect">
            <a:avLst/>
          </a:prstGeom>
        </p:spPr>
        <p:txBody>
          <a:bodyPr/>
          <a:lstStyle/>
          <a:p>
            <a:fld id="{25BFE46A-5893-4F80-829A-F37AF8AAC03B}" type="datetime1">
              <a:rPr lang="en-US" smtClean="0"/>
              <a:pPr/>
              <a:t>11/18/2023</a:t>
            </a:fld>
            <a:endParaRPr lang="en-US" dirty="0"/>
          </a:p>
        </p:txBody>
      </p:sp>
      <p:sp>
        <p:nvSpPr>
          <p:cNvPr id="5" name="Footer Placeholder 4"/>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dirty="0"/>
              <a:t>Click to edit Master text styles</a:t>
            </a:r>
          </a:p>
        </p:txBody>
      </p:sp>
      <p:pic>
        <p:nvPicPr>
          <p:cNvPr id="7" name="Picture 6" descr="A green square with a white border&#10;&#10;Description automatically generated with medium confidence">
            <a:extLst>
              <a:ext uri="{FF2B5EF4-FFF2-40B4-BE49-F238E27FC236}">
                <a16:creationId xmlns:a16="http://schemas.microsoft.com/office/drawing/2014/main" id="{BFFC5400-8663-A192-4714-CD35EEB0A2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08" b="21873"/>
          <a:stretch/>
        </p:blipFill>
        <p:spPr>
          <a:xfrm>
            <a:off x="0" y="5734715"/>
            <a:ext cx="12192000" cy="1149179"/>
          </a:xfrm>
          <a:prstGeom prst="rect">
            <a:avLst/>
          </a:prstGeom>
        </p:spPr>
      </p:pic>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368427"/>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573194"/>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691174"/>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368427"/>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368427"/>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a:p>
        </p:txBody>
      </p:sp>
      <p:sp>
        <p:nvSpPr>
          <p:cNvPr id="5" name="Date Placeholder 4"/>
          <p:cNvSpPr>
            <a:spLocks noGrp="1"/>
          </p:cNvSpPr>
          <p:nvPr>
            <p:ph type="dt" sz="half" idx="10"/>
          </p:nvPr>
        </p:nvSpPr>
        <p:spPr>
          <a:xfrm>
            <a:off x="453403" y="6629400"/>
            <a:ext cx="1000662" cy="228600"/>
          </a:xfrm>
          <a:prstGeom prst="rect">
            <a:avLst/>
          </a:prstGeom>
        </p:spPr>
        <p:txBody>
          <a:bodyPr/>
          <a:lstStyle/>
          <a:p>
            <a:fld id="{93A66BA0-BF77-43AC-894A-20AD8220B887}" type="datetime1">
              <a:rPr lang="en-US" smtClean="0"/>
              <a:pPr/>
              <a:t>11/18/2023</a:t>
            </a:fld>
            <a:endParaRPr lang="en-US" dirty="0"/>
          </a:p>
        </p:txBody>
      </p:sp>
      <p:sp>
        <p:nvSpPr>
          <p:cNvPr id="6" name="Footer Placeholder 5"/>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dirty="0"/>
          </a:p>
        </p:txBody>
      </p:sp>
      <p:sp>
        <p:nvSpPr>
          <p:cNvPr id="7" name="Date Placeholder 6"/>
          <p:cNvSpPr>
            <a:spLocks noGrp="1"/>
          </p:cNvSpPr>
          <p:nvPr>
            <p:ph type="dt" sz="half" idx="10"/>
          </p:nvPr>
        </p:nvSpPr>
        <p:spPr>
          <a:xfrm>
            <a:off x="453403" y="6629400"/>
            <a:ext cx="1000662" cy="228600"/>
          </a:xfrm>
          <a:prstGeom prst="rect">
            <a:avLst/>
          </a:prstGeom>
        </p:spPr>
        <p:txBody>
          <a:bodyPr/>
          <a:lstStyle/>
          <a:p>
            <a:fld id="{94C81B4D-F060-418E-A958-B2BDC1A258F8}" type="datetime1">
              <a:rPr lang="en-US" smtClean="0"/>
              <a:pPr/>
              <a:t>11/18/2023</a:t>
            </a:fld>
            <a:endParaRPr lang="en-US" dirty="0"/>
          </a:p>
        </p:txBody>
      </p:sp>
      <p:sp>
        <p:nvSpPr>
          <p:cNvPr id="8" name="Footer Placeholder 7"/>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a:p>
        </p:txBody>
      </p:sp>
      <p:sp>
        <p:nvSpPr>
          <p:cNvPr id="3" name="Date Placeholder 2"/>
          <p:cNvSpPr>
            <a:spLocks noGrp="1"/>
          </p:cNvSpPr>
          <p:nvPr>
            <p:ph type="dt" sz="half" idx="10"/>
          </p:nvPr>
        </p:nvSpPr>
        <p:spPr>
          <a:xfrm>
            <a:off x="453403" y="6629400"/>
            <a:ext cx="1000662" cy="228600"/>
          </a:xfrm>
          <a:prstGeom prst="rect">
            <a:avLst/>
          </a:prstGeom>
        </p:spPr>
        <p:txBody>
          <a:bodyPr/>
          <a:lstStyle/>
          <a:p>
            <a:fld id="{9386AC23-C97B-41FB-9B89-C7FE0FB631CA}" type="datetime1">
              <a:rPr lang="en-US" smtClean="0"/>
              <a:pPr/>
              <a:t>11/18/2023</a:t>
            </a:fld>
            <a:endParaRPr lang="en-US" dirty="0"/>
          </a:p>
        </p:txBody>
      </p:sp>
      <p:sp>
        <p:nvSpPr>
          <p:cNvPr id="4" name="Footer Placeholder 3"/>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a:p>
        </p:txBody>
      </p:sp>
      <p:sp>
        <p:nvSpPr>
          <p:cNvPr id="2" name="Date Placeholder 1"/>
          <p:cNvSpPr>
            <a:spLocks noGrp="1"/>
          </p:cNvSpPr>
          <p:nvPr>
            <p:ph type="dt" sz="half" idx="10"/>
          </p:nvPr>
        </p:nvSpPr>
        <p:spPr>
          <a:xfrm>
            <a:off x="453403" y="6629400"/>
            <a:ext cx="1000662" cy="228600"/>
          </a:xfrm>
          <a:prstGeom prst="rect">
            <a:avLst/>
          </a:prstGeom>
        </p:spPr>
        <p:txBody>
          <a:bodyPr/>
          <a:lstStyle/>
          <a:p>
            <a:fld id="{C81B9673-AC7F-4F1F-84E4-F0E5EAAE106D}" type="datetime1">
              <a:rPr lang="en-US" smtClean="0"/>
              <a:pPr/>
              <a:t>11/18/2023</a:t>
            </a:fld>
            <a:endParaRPr lang="en-US" dirty="0"/>
          </a:p>
        </p:txBody>
      </p:sp>
      <p:sp>
        <p:nvSpPr>
          <p:cNvPr id="3" name="Footer Placeholder 2"/>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a:p>
        </p:txBody>
      </p:sp>
      <p:sp>
        <p:nvSpPr>
          <p:cNvPr id="5" name="Date Placeholder 4"/>
          <p:cNvSpPr>
            <a:spLocks noGrp="1"/>
          </p:cNvSpPr>
          <p:nvPr>
            <p:ph type="dt" sz="half" idx="10"/>
          </p:nvPr>
        </p:nvSpPr>
        <p:spPr>
          <a:xfrm>
            <a:off x="453403" y="6629400"/>
            <a:ext cx="1000662" cy="228600"/>
          </a:xfrm>
          <a:prstGeom prst="rect">
            <a:avLst/>
          </a:prstGeom>
        </p:spPr>
        <p:txBody>
          <a:bodyPr/>
          <a:lstStyle/>
          <a:p>
            <a:fld id="{BA2A3310-D664-4933-9402-AB5DB0887727}" type="datetime1">
              <a:rPr lang="en-US" smtClean="0"/>
              <a:pPr/>
              <a:t>11/18/2023</a:t>
            </a:fld>
            <a:endParaRPr lang="en-US" dirty="0"/>
          </a:p>
        </p:txBody>
      </p:sp>
      <p:sp>
        <p:nvSpPr>
          <p:cNvPr id="6" name="Footer Placeholder 5"/>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0" y="6629400"/>
            <a:ext cx="410402" cy="228600"/>
          </a:xfrm>
          <a:prstGeom prst="rect">
            <a:avLst/>
          </a:prstGeom>
        </p:spPr>
        <p:txBody>
          <a:bodyPr/>
          <a:lstStyle/>
          <a:p>
            <a:fld id="{9CD8D479-8942-46E8-A226-A4E01F7A105C}" type="slidenum">
              <a:rPr/>
              <a:t>‹#›</a:t>
            </a:fld>
            <a:endParaRPr/>
          </a:p>
        </p:txBody>
      </p:sp>
      <p:sp>
        <p:nvSpPr>
          <p:cNvPr id="5" name="Date Placeholder 4"/>
          <p:cNvSpPr>
            <a:spLocks noGrp="1"/>
          </p:cNvSpPr>
          <p:nvPr>
            <p:ph type="dt" sz="half" idx="10"/>
          </p:nvPr>
        </p:nvSpPr>
        <p:spPr>
          <a:xfrm>
            <a:off x="453403" y="6629400"/>
            <a:ext cx="1000662" cy="228600"/>
          </a:xfrm>
          <a:prstGeom prst="rect">
            <a:avLst/>
          </a:prstGeom>
        </p:spPr>
        <p:txBody>
          <a:bodyPr/>
          <a:lstStyle/>
          <a:p>
            <a:fld id="{E1447A63-5E3D-469C-A0D1-119323F4F95E}" type="datetime1">
              <a:rPr lang="en-US" smtClean="0"/>
              <a:pPr/>
              <a:t>11/18/2023</a:t>
            </a:fld>
            <a:endParaRPr lang="en-US" dirty="0"/>
          </a:p>
        </p:txBody>
      </p:sp>
      <p:sp>
        <p:nvSpPr>
          <p:cNvPr id="6" name="Footer Placeholder 5"/>
          <p:cNvSpPr>
            <a:spLocks noGrp="1"/>
          </p:cNvSpPr>
          <p:nvPr>
            <p:ph type="ftr" sz="quarter" idx="11"/>
          </p:nvPr>
        </p:nvSpPr>
        <p:spPr>
          <a:xfrm>
            <a:off x="1637716" y="6629400"/>
            <a:ext cx="9144259" cy="228600"/>
          </a:xfrm>
          <a:prstGeom prst="rect">
            <a:avLst/>
          </a:prstGeom>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2" y="276087"/>
            <a:ext cx="9371949" cy="847197"/>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410402" y="1388481"/>
            <a:ext cx="11191750" cy="4196773"/>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4400" kern="1200">
          <a:solidFill>
            <a:schemeClr val="accent1">
              <a:lumMod val="50000"/>
            </a:schemeClr>
          </a:solidFill>
          <a:latin typeface="Abadi" panose="020B0604020104020204" pitchFamily="34" charset="0"/>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W53uRqITk2I?feature=oembed"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Loving People and Planet in the Name of God</a:t>
            </a:r>
          </a:p>
        </p:txBody>
      </p:sp>
      <p:sp>
        <p:nvSpPr>
          <p:cNvPr id="4" name="TextBox 3">
            <a:extLst>
              <a:ext uri="{FF2B5EF4-FFF2-40B4-BE49-F238E27FC236}">
                <a16:creationId xmlns:a16="http://schemas.microsoft.com/office/drawing/2014/main" id="{89685149-DDB4-A33C-3DE1-77BEEE2E23A8}"/>
              </a:ext>
            </a:extLst>
          </p:cNvPr>
          <p:cNvSpPr txBox="1"/>
          <p:nvPr/>
        </p:nvSpPr>
        <p:spPr>
          <a:xfrm>
            <a:off x="1854200" y="3670300"/>
            <a:ext cx="4356100" cy="1077218"/>
          </a:xfrm>
          <a:prstGeom prst="rect">
            <a:avLst/>
          </a:prstGeom>
          <a:noFill/>
        </p:spPr>
        <p:txBody>
          <a:bodyPr wrap="square" rtlCol="0">
            <a:spAutoFit/>
          </a:bodyPr>
          <a:lstStyle/>
          <a:p>
            <a:r>
              <a:rPr lang="en-US" sz="3200" dirty="0">
                <a:solidFill>
                  <a:schemeClr val="bg1"/>
                </a:solidFill>
              </a:rPr>
              <a:t>Session 1, Theological Grounding </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298F-262F-AFB7-E68B-988FD97767CD}"/>
              </a:ext>
            </a:extLst>
          </p:cNvPr>
          <p:cNvSpPr>
            <a:spLocks noGrp="1"/>
          </p:cNvSpPr>
          <p:nvPr>
            <p:ph type="title"/>
          </p:nvPr>
        </p:nvSpPr>
        <p:spPr>
          <a:xfrm>
            <a:off x="410403" y="276087"/>
            <a:ext cx="5685598" cy="847197"/>
          </a:xfrm>
        </p:spPr>
        <p:txBody>
          <a:bodyPr/>
          <a:lstStyle/>
          <a:p>
            <a:r>
              <a:rPr lang="en-US" dirty="0"/>
              <a:t>Wesleyan Quadrilateral</a:t>
            </a:r>
          </a:p>
        </p:txBody>
      </p:sp>
      <p:sp>
        <p:nvSpPr>
          <p:cNvPr id="3" name="Content Placeholder 2">
            <a:extLst>
              <a:ext uri="{FF2B5EF4-FFF2-40B4-BE49-F238E27FC236}">
                <a16:creationId xmlns:a16="http://schemas.microsoft.com/office/drawing/2014/main" id="{CD891AA1-9E6C-4590-C8BD-97A6E8D9D242}"/>
              </a:ext>
            </a:extLst>
          </p:cNvPr>
          <p:cNvSpPr>
            <a:spLocks noGrp="1"/>
          </p:cNvSpPr>
          <p:nvPr>
            <p:ph idx="1"/>
          </p:nvPr>
        </p:nvSpPr>
        <p:spPr>
          <a:xfrm>
            <a:off x="858128" y="1388481"/>
            <a:ext cx="3938955" cy="4196773"/>
          </a:xfrm>
        </p:spPr>
        <p:txBody>
          <a:bodyPr>
            <a:normAutofit/>
          </a:bodyPr>
          <a:lstStyle/>
          <a:p>
            <a:pPr algn="just">
              <a:lnSpc>
                <a:spcPct val="150000"/>
              </a:lnSpc>
            </a:pPr>
            <a:r>
              <a:rPr lang="en-US" sz="4000" dirty="0"/>
              <a:t>Scripture</a:t>
            </a:r>
          </a:p>
          <a:p>
            <a:pPr algn="just">
              <a:lnSpc>
                <a:spcPct val="150000"/>
              </a:lnSpc>
            </a:pPr>
            <a:r>
              <a:rPr lang="en-US" sz="4000" dirty="0"/>
              <a:t>Tradition</a:t>
            </a:r>
          </a:p>
          <a:p>
            <a:pPr algn="just">
              <a:lnSpc>
                <a:spcPct val="150000"/>
              </a:lnSpc>
            </a:pPr>
            <a:r>
              <a:rPr lang="en-US" sz="4000" dirty="0"/>
              <a:t>Experience</a:t>
            </a:r>
          </a:p>
          <a:p>
            <a:pPr algn="just">
              <a:lnSpc>
                <a:spcPct val="150000"/>
              </a:lnSpc>
            </a:pPr>
            <a:r>
              <a:rPr lang="en-US" sz="4000" dirty="0"/>
              <a:t>Reason</a:t>
            </a:r>
          </a:p>
        </p:txBody>
      </p:sp>
      <p:sp>
        <p:nvSpPr>
          <p:cNvPr id="4" name="Title 1">
            <a:extLst>
              <a:ext uri="{FF2B5EF4-FFF2-40B4-BE49-F238E27FC236}">
                <a16:creationId xmlns:a16="http://schemas.microsoft.com/office/drawing/2014/main" id="{17B76625-4129-74E3-887A-CA884069DAF8}"/>
              </a:ext>
            </a:extLst>
          </p:cNvPr>
          <p:cNvSpPr txBox="1">
            <a:spLocks/>
          </p:cNvSpPr>
          <p:nvPr/>
        </p:nvSpPr>
        <p:spPr>
          <a:xfrm>
            <a:off x="6654018" y="296808"/>
            <a:ext cx="5319934" cy="84719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kern="1200">
                <a:solidFill>
                  <a:schemeClr val="accent1">
                    <a:lumMod val="50000"/>
                  </a:schemeClr>
                </a:solidFill>
                <a:latin typeface="Abadi" panose="020B0604020104020204" pitchFamily="34" charset="0"/>
                <a:ea typeface="+mj-ea"/>
                <a:cs typeface="+mj-cs"/>
              </a:defRPr>
            </a:lvl1pPr>
          </a:lstStyle>
          <a:p>
            <a:r>
              <a:rPr lang="en-US" dirty="0"/>
              <a:t>     …and also</a:t>
            </a:r>
          </a:p>
        </p:txBody>
      </p:sp>
      <p:sp>
        <p:nvSpPr>
          <p:cNvPr id="5" name="Content Placeholder 2">
            <a:extLst>
              <a:ext uri="{FF2B5EF4-FFF2-40B4-BE49-F238E27FC236}">
                <a16:creationId xmlns:a16="http://schemas.microsoft.com/office/drawing/2014/main" id="{58AC5C03-8E8C-F166-ADC1-10EB928B50D3}"/>
              </a:ext>
            </a:extLst>
          </p:cNvPr>
          <p:cNvSpPr txBox="1">
            <a:spLocks/>
          </p:cNvSpPr>
          <p:nvPr/>
        </p:nvSpPr>
        <p:spPr>
          <a:xfrm>
            <a:off x="7394917" y="1738956"/>
            <a:ext cx="3938955" cy="2889315"/>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algn="just">
              <a:lnSpc>
                <a:spcPct val="150000"/>
              </a:lnSpc>
            </a:pPr>
            <a:r>
              <a:rPr lang="en-US" sz="4000" dirty="0"/>
              <a:t>Do no harm</a:t>
            </a:r>
          </a:p>
          <a:p>
            <a:pPr algn="just">
              <a:lnSpc>
                <a:spcPct val="150000"/>
              </a:lnSpc>
            </a:pPr>
            <a:r>
              <a:rPr lang="en-US" sz="4000" dirty="0"/>
              <a:t>Do good</a:t>
            </a:r>
          </a:p>
        </p:txBody>
      </p:sp>
    </p:spTree>
    <p:extLst>
      <p:ext uri="{BB962C8B-B14F-4D97-AF65-F5344CB8AC3E}">
        <p14:creationId xmlns:p14="http://schemas.microsoft.com/office/powerpoint/2010/main" val="111073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3EA728-62FE-82AC-6752-FE4B5C50CCC7}"/>
              </a:ext>
            </a:extLst>
          </p:cNvPr>
          <p:cNvSpPr>
            <a:spLocks noGrp="1"/>
          </p:cNvSpPr>
          <p:nvPr>
            <p:ph type="title"/>
          </p:nvPr>
        </p:nvSpPr>
        <p:spPr/>
        <p:txBody>
          <a:bodyPr/>
          <a:lstStyle/>
          <a:p>
            <a:r>
              <a:rPr lang="en-US" dirty="0"/>
              <a:t>Text</a:t>
            </a:r>
            <a:br>
              <a:rPr lang="en-US" dirty="0"/>
            </a:br>
            <a:r>
              <a:rPr lang="en-US" dirty="0"/>
              <a:t>Context </a:t>
            </a:r>
            <a:br>
              <a:rPr lang="en-US" dirty="0"/>
            </a:br>
            <a:endParaRPr lang="en-US" dirty="0"/>
          </a:p>
        </p:txBody>
      </p:sp>
      <p:sp>
        <p:nvSpPr>
          <p:cNvPr id="6" name="Text Placeholder 5">
            <a:extLst>
              <a:ext uri="{FF2B5EF4-FFF2-40B4-BE49-F238E27FC236}">
                <a16:creationId xmlns:a16="http://schemas.microsoft.com/office/drawing/2014/main" id="{DE1E5493-0054-4FBC-29E9-60AA597DD00D}"/>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A39ED019-1246-08BE-B6D7-6427ED44C34C}"/>
              </a:ext>
            </a:extLst>
          </p:cNvPr>
          <p:cNvSpPr>
            <a:spLocks noGrp="1"/>
          </p:cNvSpPr>
          <p:nvPr>
            <p:ph type="sldNum" sz="quarter" idx="4294967295"/>
          </p:nvPr>
        </p:nvSpPr>
        <p:spPr>
          <a:xfrm>
            <a:off x="0" y="6629400"/>
            <a:ext cx="411163" cy="228600"/>
          </a:xfrm>
          <a:prstGeom prst="rect">
            <a:avLst/>
          </a:prstGeom>
        </p:spPr>
        <p:txBody>
          <a:bodyPr/>
          <a:lstStyle/>
          <a:p>
            <a:fld id="{9CD8D479-8942-46E8-A226-A4E01F7A105C}" type="slidenum">
              <a:rPr lang="en-US" smtClean="0"/>
              <a:t>11</a:t>
            </a:fld>
            <a:endParaRPr lang="en-US"/>
          </a:p>
        </p:txBody>
      </p:sp>
      <p:sp>
        <p:nvSpPr>
          <p:cNvPr id="3" name="Date Placeholder 2">
            <a:extLst>
              <a:ext uri="{FF2B5EF4-FFF2-40B4-BE49-F238E27FC236}">
                <a16:creationId xmlns:a16="http://schemas.microsoft.com/office/drawing/2014/main" id="{6D0AFA35-CBBA-0CA5-27C2-B1FE59247CA4}"/>
              </a:ext>
            </a:extLst>
          </p:cNvPr>
          <p:cNvSpPr>
            <a:spLocks noGrp="1"/>
          </p:cNvSpPr>
          <p:nvPr>
            <p:ph type="dt" sz="half" idx="4294967295"/>
          </p:nvPr>
        </p:nvSpPr>
        <p:spPr>
          <a:xfrm>
            <a:off x="0" y="6629400"/>
            <a:ext cx="1000125" cy="228600"/>
          </a:xfrm>
          <a:prstGeom prst="rect">
            <a:avLst/>
          </a:prstGeom>
        </p:spPr>
        <p:txBody>
          <a:bodyPr/>
          <a:lstStyle/>
          <a:p>
            <a:fld id="{C81B9673-AC7F-4F1F-84E4-F0E5EAAE106D}" type="datetime1">
              <a:rPr lang="en-US" smtClean="0"/>
              <a:pPr/>
              <a:t>11/18/2023</a:t>
            </a:fld>
            <a:endParaRPr lang="en-US" dirty="0"/>
          </a:p>
        </p:txBody>
      </p:sp>
      <p:sp>
        <p:nvSpPr>
          <p:cNvPr id="4" name="Footer Placeholder 3">
            <a:extLst>
              <a:ext uri="{FF2B5EF4-FFF2-40B4-BE49-F238E27FC236}">
                <a16:creationId xmlns:a16="http://schemas.microsoft.com/office/drawing/2014/main" id="{E26FF27F-EE6B-F0A1-3418-A1D92D026029}"/>
              </a:ext>
            </a:extLst>
          </p:cNvPr>
          <p:cNvSpPr>
            <a:spLocks noGrp="1"/>
          </p:cNvSpPr>
          <p:nvPr>
            <p:ph type="ftr" sz="quarter" idx="4294967295"/>
          </p:nvPr>
        </p:nvSpPr>
        <p:spPr>
          <a:xfrm>
            <a:off x="3048000" y="6629400"/>
            <a:ext cx="9144000" cy="228600"/>
          </a:xfrm>
          <a:prstGeom prst="rect">
            <a:avLst/>
          </a:prstGeom>
        </p:spPr>
        <p:txBody>
          <a:bodyPr/>
          <a:lstStyle/>
          <a:p>
            <a:r>
              <a:rPr lang="en-US"/>
              <a:t>Add a footer</a:t>
            </a:r>
            <a:endParaRPr lang="en-US" dirty="0"/>
          </a:p>
        </p:txBody>
      </p:sp>
    </p:spTree>
    <p:extLst>
      <p:ext uri="{BB962C8B-B14F-4D97-AF65-F5344CB8AC3E}">
        <p14:creationId xmlns:p14="http://schemas.microsoft.com/office/powerpoint/2010/main" val="26023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A4DFE5-7887-EFCF-90DD-BF4209C138A0}"/>
              </a:ext>
            </a:extLst>
          </p:cNvPr>
          <p:cNvSpPr>
            <a:spLocks noGrp="1"/>
          </p:cNvSpPr>
          <p:nvPr>
            <p:ph type="sldNum" sz="quarter" idx="12"/>
          </p:nvPr>
        </p:nvSpPr>
        <p:spPr/>
        <p:txBody>
          <a:bodyPr/>
          <a:lstStyle/>
          <a:p>
            <a:fld id="{9CD8D479-8942-46E8-A226-A4E01F7A105C}" type="slidenum">
              <a:rPr lang="en-US" smtClean="0"/>
              <a:t>12</a:t>
            </a:fld>
            <a:endParaRPr lang="en-US"/>
          </a:p>
        </p:txBody>
      </p:sp>
      <p:sp>
        <p:nvSpPr>
          <p:cNvPr id="3" name="Date Placeholder 2">
            <a:extLst>
              <a:ext uri="{FF2B5EF4-FFF2-40B4-BE49-F238E27FC236}">
                <a16:creationId xmlns:a16="http://schemas.microsoft.com/office/drawing/2014/main" id="{45A0C3C9-26A3-F35C-093D-B6E60F1A7CE5}"/>
              </a:ext>
            </a:extLst>
          </p:cNvPr>
          <p:cNvSpPr>
            <a:spLocks noGrp="1"/>
          </p:cNvSpPr>
          <p:nvPr>
            <p:ph type="dt" sz="half" idx="10"/>
          </p:nvPr>
        </p:nvSpPr>
        <p:spPr/>
        <p:txBody>
          <a:bodyPr/>
          <a:lstStyle/>
          <a:p>
            <a:fld id="{C81B9673-AC7F-4F1F-84E4-F0E5EAAE106D}" type="datetime1">
              <a:rPr lang="en-US" smtClean="0"/>
              <a:pPr/>
              <a:t>11/18/2023</a:t>
            </a:fld>
            <a:endParaRPr lang="en-US" dirty="0"/>
          </a:p>
        </p:txBody>
      </p:sp>
      <p:sp>
        <p:nvSpPr>
          <p:cNvPr id="4" name="Footer Placeholder 3">
            <a:extLst>
              <a:ext uri="{FF2B5EF4-FFF2-40B4-BE49-F238E27FC236}">
                <a16:creationId xmlns:a16="http://schemas.microsoft.com/office/drawing/2014/main" id="{E03D7A5C-0A09-EC90-FE39-345FC8B55C12}"/>
              </a:ext>
            </a:extLst>
          </p:cNvPr>
          <p:cNvSpPr>
            <a:spLocks noGrp="1"/>
          </p:cNvSpPr>
          <p:nvPr>
            <p:ph type="ftr" sz="quarter" idx="11"/>
          </p:nvPr>
        </p:nvSpPr>
        <p:spPr/>
        <p:txBody>
          <a:bodyPr/>
          <a:lstStyle/>
          <a:p>
            <a:r>
              <a:rPr lang="en-US"/>
              <a:t>Add a footer</a:t>
            </a:r>
            <a:endParaRPr lang="en-US" dirty="0"/>
          </a:p>
        </p:txBody>
      </p:sp>
      <p:pic>
        <p:nvPicPr>
          <p:cNvPr id="5" name="Picture 4">
            <a:extLst>
              <a:ext uri="{FF2B5EF4-FFF2-40B4-BE49-F238E27FC236}">
                <a16:creationId xmlns:a16="http://schemas.microsoft.com/office/drawing/2014/main" id="{22CEC009-F2BC-7852-1114-6D3C38649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131"/>
            <a:ext cx="12192000" cy="8245118"/>
          </a:xfrm>
          <a:prstGeom prst="rect">
            <a:avLst/>
          </a:prstGeom>
        </p:spPr>
      </p:pic>
      <p:sp>
        <p:nvSpPr>
          <p:cNvPr id="6" name="TextBox 5">
            <a:extLst>
              <a:ext uri="{FF2B5EF4-FFF2-40B4-BE49-F238E27FC236}">
                <a16:creationId xmlns:a16="http://schemas.microsoft.com/office/drawing/2014/main" id="{7B9235B8-5CB5-FA35-A91E-F04F11040CA3}"/>
              </a:ext>
            </a:extLst>
          </p:cNvPr>
          <p:cNvSpPr txBox="1"/>
          <p:nvPr/>
        </p:nvSpPr>
        <p:spPr>
          <a:xfrm>
            <a:off x="9087728" y="5739618"/>
            <a:ext cx="2518117" cy="646331"/>
          </a:xfrm>
          <a:prstGeom prst="rect">
            <a:avLst/>
          </a:prstGeom>
          <a:noFill/>
        </p:spPr>
        <p:txBody>
          <a:bodyPr wrap="square" rtlCol="0">
            <a:spAutoFit/>
          </a:bodyPr>
          <a:lstStyle/>
          <a:p>
            <a:r>
              <a:rPr lang="en-US" sz="3600" i="1" dirty="0">
                <a:solidFill>
                  <a:schemeClr val="accent2">
                    <a:lumMod val="40000"/>
                    <a:lumOff val="60000"/>
                  </a:schemeClr>
                </a:solidFill>
                <a:latin typeface="Abadi" panose="020B0604020104020204" pitchFamily="34" charset="0"/>
              </a:rPr>
              <a:t>Genesis 1</a:t>
            </a:r>
          </a:p>
        </p:txBody>
      </p:sp>
    </p:spTree>
    <p:extLst>
      <p:ext uri="{BB962C8B-B14F-4D97-AF65-F5344CB8AC3E}">
        <p14:creationId xmlns:p14="http://schemas.microsoft.com/office/powerpoint/2010/main" val="155310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FB11A-EC56-60FE-D7BA-DC6882EB6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CD4FE9C-8BAA-F24A-CE8A-58B833FFB4F9}"/>
              </a:ext>
            </a:extLst>
          </p:cNvPr>
          <p:cNvSpPr txBox="1"/>
          <p:nvPr/>
        </p:nvSpPr>
        <p:spPr>
          <a:xfrm>
            <a:off x="9087728" y="5739618"/>
            <a:ext cx="2869810" cy="646331"/>
          </a:xfrm>
          <a:prstGeom prst="rect">
            <a:avLst/>
          </a:prstGeom>
          <a:noFill/>
        </p:spPr>
        <p:txBody>
          <a:bodyPr wrap="square" rtlCol="0">
            <a:spAutoFit/>
          </a:bodyPr>
          <a:lstStyle/>
          <a:p>
            <a:r>
              <a:rPr lang="en-US" sz="3600" i="1" dirty="0">
                <a:solidFill>
                  <a:schemeClr val="accent4">
                    <a:lumMod val="40000"/>
                    <a:lumOff val="60000"/>
                  </a:schemeClr>
                </a:solidFill>
                <a:latin typeface="Abadi" panose="020B0604020104020204" pitchFamily="34" charset="0"/>
              </a:rPr>
              <a:t>Genesis 2-3</a:t>
            </a:r>
          </a:p>
        </p:txBody>
      </p:sp>
    </p:spTree>
    <p:extLst>
      <p:ext uri="{BB962C8B-B14F-4D97-AF65-F5344CB8AC3E}">
        <p14:creationId xmlns:p14="http://schemas.microsoft.com/office/powerpoint/2010/main" val="139739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3EA728-62FE-82AC-6752-FE4B5C50CCC7}"/>
              </a:ext>
            </a:extLst>
          </p:cNvPr>
          <p:cNvSpPr>
            <a:spLocks noGrp="1"/>
          </p:cNvSpPr>
          <p:nvPr>
            <p:ph type="title"/>
          </p:nvPr>
        </p:nvSpPr>
        <p:spPr>
          <a:xfrm>
            <a:off x="1751777" y="2968283"/>
            <a:ext cx="6949440" cy="2748304"/>
          </a:xfrm>
        </p:spPr>
        <p:txBody>
          <a:bodyPr>
            <a:normAutofit fontScale="90000"/>
          </a:bodyPr>
          <a:lstStyle/>
          <a:p>
            <a:br>
              <a:rPr lang="en-US" dirty="0"/>
            </a:br>
            <a:br>
              <a:rPr lang="en-US" dirty="0"/>
            </a:br>
            <a:r>
              <a:rPr lang="en-US" dirty="0"/>
              <a:t>Text</a:t>
            </a:r>
            <a:br>
              <a:rPr lang="en-US" dirty="0"/>
            </a:br>
            <a:r>
              <a:rPr lang="en-US" dirty="0"/>
              <a:t>Context </a:t>
            </a:r>
            <a:br>
              <a:rPr lang="en-US" dirty="0"/>
            </a:br>
            <a:r>
              <a:rPr lang="en-US" dirty="0"/>
              <a:t>Next</a:t>
            </a:r>
          </a:p>
        </p:txBody>
      </p:sp>
      <p:sp>
        <p:nvSpPr>
          <p:cNvPr id="2" name="Slide Number Placeholder 1">
            <a:extLst>
              <a:ext uri="{FF2B5EF4-FFF2-40B4-BE49-F238E27FC236}">
                <a16:creationId xmlns:a16="http://schemas.microsoft.com/office/drawing/2014/main" id="{A39ED019-1246-08BE-B6D7-6427ED44C34C}"/>
              </a:ext>
            </a:extLst>
          </p:cNvPr>
          <p:cNvSpPr>
            <a:spLocks noGrp="1"/>
          </p:cNvSpPr>
          <p:nvPr>
            <p:ph type="sldNum" sz="quarter" idx="4294967295"/>
          </p:nvPr>
        </p:nvSpPr>
        <p:spPr>
          <a:xfrm>
            <a:off x="0" y="6629400"/>
            <a:ext cx="411163" cy="228600"/>
          </a:xfrm>
          <a:prstGeom prst="rect">
            <a:avLst/>
          </a:prstGeom>
        </p:spPr>
        <p:txBody>
          <a:bodyPr/>
          <a:lstStyle/>
          <a:p>
            <a:fld id="{9CD8D479-8942-46E8-A226-A4E01F7A105C}" type="slidenum">
              <a:rPr lang="en-US" smtClean="0"/>
              <a:t>14</a:t>
            </a:fld>
            <a:endParaRPr lang="en-US"/>
          </a:p>
        </p:txBody>
      </p:sp>
      <p:sp>
        <p:nvSpPr>
          <p:cNvPr id="3" name="Date Placeholder 2">
            <a:extLst>
              <a:ext uri="{FF2B5EF4-FFF2-40B4-BE49-F238E27FC236}">
                <a16:creationId xmlns:a16="http://schemas.microsoft.com/office/drawing/2014/main" id="{6D0AFA35-CBBA-0CA5-27C2-B1FE59247CA4}"/>
              </a:ext>
            </a:extLst>
          </p:cNvPr>
          <p:cNvSpPr>
            <a:spLocks noGrp="1"/>
          </p:cNvSpPr>
          <p:nvPr>
            <p:ph type="dt" sz="half" idx="4294967295"/>
          </p:nvPr>
        </p:nvSpPr>
        <p:spPr>
          <a:xfrm>
            <a:off x="0" y="6629400"/>
            <a:ext cx="1000125" cy="228600"/>
          </a:xfrm>
          <a:prstGeom prst="rect">
            <a:avLst/>
          </a:prstGeom>
        </p:spPr>
        <p:txBody>
          <a:bodyPr/>
          <a:lstStyle/>
          <a:p>
            <a:fld id="{C81B9673-AC7F-4F1F-84E4-F0E5EAAE106D}" type="datetime1">
              <a:rPr lang="en-US" smtClean="0"/>
              <a:pPr/>
              <a:t>11/18/2023</a:t>
            </a:fld>
            <a:endParaRPr lang="en-US" dirty="0"/>
          </a:p>
        </p:txBody>
      </p:sp>
      <p:sp>
        <p:nvSpPr>
          <p:cNvPr id="4" name="Footer Placeholder 3">
            <a:extLst>
              <a:ext uri="{FF2B5EF4-FFF2-40B4-BE49-F238E27FC236}">
                <a16:creationId xmlns:a16="http://schemas.microsoft.com/office/drawing/2014/main" id="{E26FF27F-EE6B-F0A1-3418-A1D92D026029}"/>
              </a:ext>
            </a:extLst>
          </p:cNvPr>
          <p:cNvSpPr>
            <a:spLocks noGrp="1"/>
          </p:cNvSpPr>
          <p:nvPr>
            <p:ph type="ftr" sz="quarter" idx="4294967295"/>
          </p:nvPr>
        </p:nvSpPr>
        <p:spPr>
          <a:xfrm>
            <a:off x="3048000" y="6629400"/>
            <a:ext cx="9144000" cy="228600"/>
          </a:xfrm>
          <a:prstGeom prst="rect">
            <a:avLst/>
          </a:prstGeom>
        </p:spPr>
        <p:txBody>
          <a:bodyPr/>
          <a:lstStyle/>
          <a:p>
            <a:r>
              <a:rPr lang="en-US"/>
              <a:t>Add a footer</a:t>
            </a:r>
            <a:endParaRPr lang="en-US" dirty="0"/>
          </a:p>
        </p:txBody>
      </p:sp>
    </p:spTree>
    <p:extLst>
      <p:ext uri="{BB962C8B-B14F-4D97-AF65-F5344CB8AC3E}">
        <p14:creationId xmlns:p14="http://schemas.microsoft.com/office/powerpoint/2010/main" val="30352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740C-6D42-852F-393E-A27793141167}"/>
              </a:ext>
            </a:extLst>
          </p:cNvPr>
          <p:cNvSpPr>
            <a:spLocks noGrp="1"/>
          </p:cNvSpPr>
          <p:nvPr>
            <p:ph type="title"/>
          </p:nvPr>
        </p:nvSpPr>
        <p:spPr/>
        <p:txBody>
          <a:bodyPr/>
          <a:lstStyle/>
          <a:p>
            <a:r>
              <a:rPr lang="en-US" dirty="0"/>
              <a:t>The “Next” involves our Wesleyan Quadrilateral</a:t>
            </a:r>
          </a:p>
        </p:txBody>
      </p:sp>
      <p:sp>
        <p:nvSpPr>
          <p:cNvPr id="3" name="Text Placeholder 2">
            <a:extLst>
              <a:ext uri="{FF2B5EF4-FFF2-40B4-BE49-F238E27FC236}">
                <a16:creationId xmlns:a16="http://schemas.microsoft.com/office/drawing/2014/main" id="{D3ED4E9C-1E6E-AA9C-E7DC-6AD7DCFE61E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0861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6D2896-4DBF-31A4-FF42-24963DE8A2AD}"/>
              </a:ext>
            </a:extLst>
          </p:cNvPr>
          <p:cNvSpPr>
            <a:spLocks noGrp="1"/>
          </p:cNvSpPr>
          <p:nvPr>
            <p:ph type="title"/>
          </p:nvPr>
        </p:nvSpPr>
        <p:spPr/>
        <p:txBody>
          <a:bodyPr/>
          <a:lstStyle/>
          <a:p>
            <a:r>
              <a:rPr lang="en-US" dirty="0"/>
              <a:t>Scripture </a:t>
            </a:r>
          </a:p>
        </p:txBody>
      </p:sp>
      <p:sp>
        <p:nvSpPr>
          <p:cNvPr id="5" name="Content Placeholder 4">
            <a:extLst>
              <a:ext uri="{FF2B5EF4-FFF2-40B4-BE49-F238E27FC236}">
                <a16:creationId xmlns:a16="http://schemas.microsoft.com/office/drawing/2014/main" id="{705DBFCF-D34B-DF3D-0B3D-A56A5ED99400}"/>
              </a:ext>
            </a:extLst>
          </p:cNvPr>
          <p:cNvSpPr>
            <a:spLocks noGrp="1"/>
          </p:cNvSpPr>
          <p:nvPr>
            <p:ph idx="1"/>
          </p:nvPr>
        </p:nvSpPr>
        <p:spPr/>
        <p:txBody>
          <a:bodyPr>
            <a:normAutofit/>
          </a:bodyPr>
          <a:lstStyle/>
          <a:p>
            <a:pPr algn="l">
              <a:buFont typeface="Wingdings" panose="05000000000000000000" pitchFamily="2" charset="2"/>
              <a:buChar char="Ø"/>
            </a:pPr>
            <a:r>
              <a:rPr lang="en-US" sz="3200" b="0" i="0" u="none" strike="noStrike" baseline="0" dirty="0"/>
              <a:t>Christians have Scripture in common.</a:t>
            </a:r>
          </a:p>
          <a:p>
            <a:pPr algn="l">
              <a:buFont typeface="Wingdings" panose="05000000000000000000" pitchFamily="2" charset="2"/>
              <a:buChar char="Ø"/>
            </a:pPr>
            <a:r>
              <a:rPr lang="en-US" sz="3200" b="0" i="0" u="none" strike="noStrike" baseline="0" dirty="0"/>
              <a:t>Scripture calls us to be good stewards - </a:t>
            </a:r>
            <a:r>
              <a:rPr lang="en-US" sz="3200" b="0" i="1" u="none" strike="noStrike" baseline="0" dirty="0"/>
              <a:t>responsible</a:t>
            </a:r>
            <a:r>
              <a:rPr lang="en-US" sz="3200" b="0" i="0" u="none" strike="noStrike" baseline="0" dirty="0"/>
              <a:t>.</a:t>
            </a:r>
          </a:p>
          <a:p>
            <a:pPr algn="l">
              <a:buFont typeface="Wingdings" panose="05000000000000000000" pitchFamily="2" charset="2"/>
              <a:buChar char="Ø"/>
            </a:pPr>
            <a:r>
              <a:rPr lang="en-US" sz="3200" b="0" i="0" u="none" strike="noStrike" baseline="0" dirty="0"/>
              <a:t>Scripture connects our relationships with God, creation, and justice.</a:t>
            </a:r>
          </a:p>
          <a:p>
            <a:pPr algn="l">
              <a:buFont typeface="Wingdings" panose="05000000000000000000" pitchFamily="2" charset="2"/>
              <a:buChar char="Ø"/>
            </a:pPr>
            <a:r>
              <a:rPr lang="en-US" sz="3200" b="0" i="0" u="none" strike="noStrike" baseline="0" dirty="0"/>
              <a:t>God intends that our human response should be to pursue a simple and equitable life for all.</a:t>
            </a:r>
          </a:p>
          <a:p>
            <a:pPr algn="l">
              <a:buFont typeface="Wingdings" panose="05000000000000000000" pitchFamily="2" charset="2"/>
              <a:buChar char="Ø"/>
            </a:pPr>
            <a:r>
              <a:rPr lang="en-US" sz="3200" b="0" i="0" u="none" strike="noStrike" baseline="0" dirty="0"/>
              <a:t>God has the power to change people’s hearts through Scripture.</a:t>
            </a:r>
            <a:endParaRPr lang="en-US" sz="3200" dirty="0"/>
          </a:p>
        </p:txBody>
      </p:sp>
    </p:spTree>
    <p:extLst>
      <p:ext uri="{BB962C8B-B14F-4D97-AF65-F5344CB8AC3E}">
        <p14:creationId xmlns:p14="http://schemas.microsoft.com/office/powerpoint/2010/main" val="26554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759B-CE7E-56BA-962C-1832BFB6FDEA}"/>
              </a:ext>
            </a:extLst>
          </p:cNvPr>
          <p:cNvSpPr>
            <a:spLocks noGrp="1"/>
          </p:cNvSpPr>
          <p:nvPr>
            <p:ph type="title"/>
          </p:nvPr>
        </p:nvSpPr>
        <p:spPr/>
        <p:txBody>
          <a:bodyPr/>
          <a:lstStyle/>
          <a:p>
            <a:r>
              <a:rPr lang="en-US" dirty="0"/>
              <a:t>Tradition</a:t>
            </a:r>
          </a:p>
        </p:txBody>
      </p:sp>
      <p:sp>
        <p:nvSpPr>
          <p:cNvPr id="3" name="Content Placeholder 2">
            <a:extLst>
              <a:ext uri="{FF2B5EF4-FFF2-40B4-BE49-F238E27FC236}">
                <a16:creationId xmlns:a16="http://schemas.microsoft.com/office/drawing/2014/main" id="{A50EC58B-A2C9-004F-3C6F-4C6C174BF475}"/>
              </a:ext>
            </a:extLst>
          </p:cNvPr>
          <p:cNvSpPr>
            <a:spLocks noGrp="1"/>
          </p:cNvSpPr>
          <p:nvPr>
            <p:ph idx="1"/>
          </p:nvPr>
        </p:nvSpPr>
        <p:spPr>
          <a:xfrm>
            <a:off x="735157" y="1330613"/>
            <a:ext cx="7013286" cy="4196773"/>
          </a:xfrm>
        </p:spPr>
        <p:txBody>
          <a:bodyPr/>
          <a:lstStyle/>
          <a:p>
            <a:pPr marL="0" indent="0">
              <a:buClr>
                <a:schemeClr val="tx2"/>
              </a:buClr>
              <a:buNone/>
            </a:pPr>
            <a:r>
              <a:rPr lang="en-US" sz="2800" dirty="0"/>
              <a:t>"I believe in my heart that faith in Jesus Christ can and will lead us beyond an exclusive concern for the well-being of other human beings to the broader concern for the well-being of the birds in our backyards, the fish in our rivers, and every living creature on the face of the earth.”</a:t>
            </a:r>
          </a:p>
          <a:p>
            <a:pPr marL="0" indent="0">
              <a:buClr>
                <a:schemeClr val="tx2"/>
              </a:buClr>
              <a:buNone/>
            </a:pPr>
            <a:r>
              <a:rPr lang="en-US" sz="2400" dirty="0"/>
              <a:t>									                              John Wesley</a:t>
            </a:r>
          </a:p>
          <a:p>
            <a:endParaRPr lang="en-US" dirty="0"/>
          </a:p>
        </p:txBody>
      </p:sp>
      <p:pic>
        <p:nvPicPr>
          <p:cNvPr id="5" name="Picture 4" descr="A person in a robe waving&#10;&#10;Description automatically generated">
            <a:extLst>
              <a:ext uri="{FF2B5EF4-FFF2-40B4-BE49-F238E27FC236}">
                <a16:creationId xmlns:a16="http://schemas.microsoft.com/office/drawing/2014/main" id="{327E8F06-5AF3-1B59-BA42-5D2637CE8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198" y="525327"/>
            <a:ext cx="3708400" cy="4381500"/>
          </a:xfrm>
          <a:prstGeom prst="rect">
            <a:avLst/>
          </a:prstGeom>
        </p:spPr>
      </p:pic>
    </p:spTree>
    <p:extLst>
      <p:ext uri="{BB962C8B-B14F-4D97-AF65-F5344CB8AC3E}">
        <p14:creationId xmlns:p14="http://schemas.microsoft.com/office/powerpoint/2010/main" val="394315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759B-CE7E-56BA-962C-1832BFB6FDEA}"/>
              </a:ext>
            </a:extLst>
          </p:cNvPr>
          <p:cNvSpPr>
            <a:spLocks noGrp="1"/>
          </p:cNvSpPr>
          <p:nvPr>
            <p:ph type="title"/>
          </p:nvPr>
        </p:nvSpPr>
        <p:spPr/>
        <p:txBody>
          <a:bodyPr/>
          <a:lstStyle/>
          <a:p>
            <a:r>
              <a:rPr lang="en-US" dirty="0"/>
              <a:t>Tradition</a:t>
            </a:r>
          </a:p>
        </p:txBody>
      </p:sp>
      <p:sp>
        <p:nvSpPr>
          <p:cNvPr id="3" name="Content Placeholder 2">
            <a:extLst>
              <a:ext uri="{FF2B5EF4-FFF2-40B4-BE49-F238E27FC236}">
                <a16:creationId xmlns:a16="http://schemas.microsoft.com/office/drawing/2014/main" id="{A50EC58B-A2C9-004F-3C6F-4C6C174BF475}"/>
              </a:ext>
            </a:extLst>
          </p:cNvPr>
          <p:cNvSpPr>
            <a:spLocks noGrp="1"/>
          </p:cNvSpPr>
          <p:nvPr>
            <p:ph idx="1"/>
          </p:nvPr>
        </p:nvSpPr>
        <p:spPr>
          <a:xfrm>
            <a:off x="735156" y="1286359"/>
            <a:ext cx="10625101" cy="4241027"/>
          </a:xfrm>
        </p:spPr>
        <p:txBody>
          <a:bodyPr/>
          <a:lstStyle/>
          <a:p>
            <a:pPr>
              <a:lnSpc>
                <a:spcPct val="100000"/>
              </a:lnSpc>
              <a:buFont typeface="Wingdings" panose="05000000000000000000" pitchFamily="2" charset="2"/>
              <a:buChar char="Ø"/>
            </a:pPr>
            <a:r>
              <a:rPr lang="en-US" sz="2800" b="0" i="0" u="none" strike="noStrike" baseline="0" dirty="0"/>
              <a:t>The very first part of our United Methodist Social Principles, “Community of All Creation,” emphasizes interdependence and community rather than domination.</a:t>
            </a:r>
            <a:br>
              <a:rPr lang="en-US" sz="2800" b="0" i="0" u="none" strike="noStrike" baseline="0" dirty="0"/>
            </a:br>
            <a:endParaRPr lang="en-US" sz="2800" b="0" i="0" u="none" strike="noStrike" baseline="0" dirty="0"/>
          </a:p>
          <a:p>
            <a:pPr algn="l">
              <a:lnSpc>
                <a:spcPct val="100000"/>
              </a:lnSpc>
              <a:buFont typeface="Wingdings" panose="05000000000000000000" pitchFamily="2" charset="2"/>
              <a:buChar char="Ø"/>
            </a:pPr>
            <a:r>
              <a:rPr lang="en-US" sz="2800" b="0" i="0" u="none" strike="noStrike" baseline="0" dirty="0"/>
              <a:t>Traditional wisdom, affirmed in our Social Principles, encourages learning from indigenous peoples to live in harmony with nature, including land use practices, and supporting action to protect water, land and air from pollution. </a:t>
            </a:r>
            <a:endParaRPr lang="en-US" dirty="0"/>
          </a:p>
        </p:txBody>
      </p:sp>
    </p:spTree>
    <p:extLst>
      <p:ext uri="{BB962C8B-B14F-4D97-AF65-F5344CB8AC3E}">
        <p14:creationId xmlns:p14="http://schemas.microsoft.com/office/powerpoint/2010/main" val="110647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741B5-55E7-50F4-2A9C-0EE4683D2C89}"/>
              </a:ext>
            </a:extLst>
          </p:cNvPr>
          <p:cNvSpPr>
            <a:spLocks noGrp="1"/>
          </p:cNvSpPr>
          <p:nvPr>
            <p:ph type="title"/>
          </p:nvPr>
        </p:nvSpPr>
        <p:spPr>
          <a:xfrm>
            <a:off x="410402" y="149478"/>
            <a:ext cx="9371949" cy="847197"/>
          </a:xfrm>
        </p:spPr>
        <p:txBody>
          <a:bodyPr/>
          <a:lstStyle/>
          <a:p>
            <a:r>
              <a:rPr lang="en-US" dirty="0"/>
              <a:t>Tradition</a:t>
            </a:r>
          </a:p>
        </p:txBody>
      </p:sp>
      <p:sp>
        <p:nvSpPr>
          <p:cNvPr id="5" name="TextBox 4">
            <a:extLst>
              <a:ext uri="{FF2B5EF4-FFF2-40B4-BE49-F238E27FC236}">
                <a16:creationId xmlns:a16="http://schemas.microsoft.com/office/drawing/2014/main" id="{557319D1-8DCF-EA06-446F-0B95E99DADFA}"/>
              </a:ext>
            </a:extLst>
          </p:cNvPr>
          <p:cNvSpPr txBox="1"/>
          <p:nvPr/>
        </p:nvSpPr>
        <p:spPr>
          <a:xfrm>
            <a:off x="410402" y="1660379"/>
            <a:ext cx="11371196" cy="1569660"/>
          </a:xfrm>
          <a:prstGeom prst="rect">
            <a:avLst/>
          </a:prstGeom>
          <a:noFill/>
        </p:spPr>
        <p:txBody>
          <a:bodyPr wrap="square">
            <a:spAutoFit/>
          </a:bodyPr>
          <a:lstStyle/>
          <a:p>
            <a:pPr algn="l">
              <a:buFont typeface="Wingdings" panose="05000000000000000000" pitchFamily="2" charset="2"/>
              <a:buChar char="Ø"/>
            </a:pPr>
            <a:r>
              <a:rPr lang="en-US" sz="3200" b="0" i="0" u="none" strike="noStrike" baseline="0" dirty="0">
                <a:latin typeface="Arial" panose="020B0604020202020204" pitchFamily="34" charset="0"/>
                <a:cs typeface="Arial" panose="020B0604020202020204" pitchFamily="34" charset="0"/>
              </a:rPr>
              <a:t>The United Methodist Council of Bishops has issued a compelling statement: </a:t>
            </a:r>
            <a:r>
              <a:rPr lang="en-US" sz="3200" b="0" i="1" u="none" strike="noStrike" baseline="0" dirty="0">
                <a:latin typeface="Arial" panose="020B0604020202020204" pitchFamily="34" charset="0"/>
                <a:cs typeface="Arial" panose="020B0604020202020204" pitchFamily="34" charset="0"/>
              </a:rPr>
              <a:t>God’s Renewed Creation: A Call to Hope and Action.</a:t>
            </a:r>
          </a:p>
        </p:txBody>
      </p:sp>
    </p:spTree>
    <p:extLst>
      <p:ext uri="{BB962C8B-B14F-4D97-AF65-F5344CB8AC3E}">
        <p14:creationId xmlns:p14="http://schemas.microsoft.com/office/powerpoint/2010/main" val="324178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8825-55AB-B564-B035-83FF83C1666A}"/>
              </a:ext>
            </a:extLst>
          </p:cNvPr>
          <p:cNvSpPr>
            <a:spLocks noGrp="1"/>
          </p:cNvSpPr>
          <p:nvPr>
            <p:ph type="title"/>
          </p:nvPr>
        </p:nvSpPr>
        <p:spPr/>
        <p:txBody>
          <a:bodyPr/>
          <a:lstStyle/>
          <a:p>
            <a:r>
              <a:rPr lang="en-US" dirty="0"/>
              <a:t>Welcome! </a:t>
            </a:r>
          </a:p>
        </p:txBody>
      </p:sp>
      <p:sp>
        <p:nvSpPr>
          <p:cNvPr id="3" name="Text Placeholder 2">
            <a:extLst>
              <a:ext uri="{FF2B5EF4-FFF2-40B4-BE49-F238E27FC236}">
                <a16:creationId xmlns:a16="http://schemas.microsoft.com/office/drawing/2014/main" id="{54C0D531-02A0-DF48-8CFA-C856578F9E80}"/>
              </a:ext>
            </a:extLst>
          </p:cNvPr>
          <p:cNvSpPr>
            <a:spLocks noGrp="1"/>
          </p:cNvSpPr>
          <p:nvPr>
            <p:ph type="body" idx="1"/>
          </p:nvPr>
        </p:nvSpPr>
        <p:spPr/>
        <p:txBody>
          <a:bodyPr/>
          <a:lstStyle/>
          <a:p>
            <a:endParaRPr lang="en-US"/>
          </a:p>
        </p:txBody>
      </p:sp>
      <p:pic>
        <p:nvPicPr>
          <p:cNvPr id="4" name="Picture 2">
            <a:extLst>
              <a:ext uri="{FF2B5EF4-FFF2-40B4-BE49-F238E27FC236}">
                <a16:creationId xmlns:a16="http://schemas.microsoft.com/office/drawing/2014/main" id="{73742543-80B7-A560-86F8-66696AE6EC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05855" y="150965"/>
            <a:ext cx="2991835" cy="208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84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D69E-46D1-CECE-CC9B-59126FC1C116}"/>
              </a:ext>
            </a:extLst>
          </p:cNvPr>
          <p:cNvSpPr>
            <a:spLocks noGrp="1"/>
          </p:cNvSpPr>
          <p:nvPr>
            <p:ph type="title"/>
          </p:nvPr>
        </p:nvSpPr>
        <p:spPr/>
        <p:txBody>
          <a:bodyPr/>
          <a:lstStyle/>
          <a:p>
            <a:r>
              <a:rPr lang="en-US" dirty="0"/>
              <a:t>Experience</a:t>
            </a:r>
          </a:p>
        </p:txBody>
      </p:sp>
      <p:sp>
        <p:nvSpPr>
          <p:cNvPr id="3" name="Content Placeholder 2">
            <a:extLst>
              <a:ext uri="{FF2B5EF4-FFF2-40B4-BE49-F238E27FC236}">
                <a16:creationId xmlns:a16="http://schemas.microsoft.com/office/drawing/2014/main" id="{7426EFCB-173D-6507-248E-E4E93E94247C}"/>
              </a:ext>
            </a:extLst>
          </p:cNvPr>
          <p:cNvSpPr>
            <a:spLocks noGrp="1"/>
          </p:cNvSpPr>
          <p:nvPr>
            <p:ph idx="1"/>
          </p:nvPr>
        </p:nvSpPr>
        <p:spPr>
          <a:xfrm>
            <a:off x="410402" y="1388482"/>
            <a:ext cx="11191750" cy="1143704"/>
          </a:xfrm>
        </p:spPr>
        <p:txBody>
          <a:bodyPr>
            <a:normAutofit/>
          </a:bodyPr>
          <a:lstStyle/>
          <a:p>
            <a:pPr algn="l">
              <a:buFont typeface="Wingdings" panose="05000000000000000000" pitchFamily="2" charset="2"/>
              <a:buChar char="Ø"/>
            </a:pPr>
            <a:r>
              <a:rPr lang="en-US" sz="3200" b="0" i="0" u="none" strike="noStrike" baseline="0" dirty="0"/>
              <a:t>Experience includes the suffering of people, plants, animals—all of</a:t>
            </a:r>
            <a:r>
              <a:rPr lang="en-US" sz="3200" dirty="0"/>
              <a:t> </a:t>
            </a:r>
            <a:r>
              <a:rPr lang="en-US" sz="3200" b="0" i="0" u="none" strike="noStrike" baseline="0" dirty="0"/>
              <a:t>creation.</a:t>
            </a:r>
          </a:p>
        </p:txBody>
      </p:sp>
      <p:sp>
        <p:nvSpPr>
          <p:cNvPr id="5" name="TextBox 4">
            <a:extLst>
              <a:ext uri="{FF2B5EF4-FFF2-40B4-BE49-F238E27FC236}">
                <a16:creationId xmlns:a16="http://schemas.microsoft.com/office/drawing/2014/main" id="{C31D0FED-201E-6630-CE73-59FE6D8D4BA5}"/>
              </a:ext>
            </a:extLst>
          </p:cNvPr>
          <p:cNvSpPr txBox="1"/>
          <p:nvPr/>
        </p:nvSpPr>
        <p:spPr>
          <a:xfrm>
            <a:off x="410402" y="2766459"/>
            <a:ext cx="10660872" cy="1077218"/>
          </a:xfrm>
          <a:prstGeom prst="rect">
            <a:avLst/>
          </a:prstGeom>
          <a:noFill/>
        </p:spPr>
        <p:txBody>
          <a:bodyPr wrap="square">
            <a:spAutoFit/>
          </a:bodyPr>
          <a:lstStyle/>
          <a:p>
            <a:pPr algn="l">
              <a:buFont typeface="Wingdings" panose="05000000000000000000" pitchFamily="2" charset="2"/>
              <a:buChar char="Ø"/>
            </a:pPr>
            <a:r>
              <a:rPr lang="en-US" sz="3200" b="0" i="0" u="none" strike="noStrike" baseline="0" dirty="0">
                <a:latin typeface="Arial" panose="020B0604020202020204" pitchFamily="34" charset="0"/>
                <a:cs typeface="Arial" panose="020B0604020202020204" pitchFamily="34" charset="0"/>
              </a:rPr>
              <a:t>Experience also invites us to recognize God’s presence within the awesomeness of nature.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88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435D-BBEF-F0D3-38FF-68A6826AB2D6}"/>
              </a:ext>
            </a:extLst>
          </p:cNvPr>
          <p:cNvSpPr>
            <a:spLocks noGrp="1"/>
          </p:cNvSpPr>
          <p:nvPr>
            <p:ph type="title"/>
          </p:nvPr>
        </p:nvSpPr>
        <p:spPr>
          <a:xfrm>
            <a:off x="410402" y="276087"/>
            <a:ext cx="9371949" cy="750855"/>
          </a:xfrm>
        </p:spPr>
        <p:txBody>
          <a:bodyPr>
            <a:normAutofit fontScale="90000"/>
          </a:bodyPr>
          <a:lstStyle/>
          <a:p>
            <a:r>
              <a:rPr lang="en-US" dirty="0"/>
              <a:t>Reason</a:t>
            </a:r>
          </a:p>
        </p:txBody>
      </p:sp>
      <p:sp>
        <p:nvSpPr>
          <p:cNvPr id="3" name="Content Placeholder 2">
            <a:extLst>
              <a:ext uri="{FF2B5EF4-FFF2-40B4-BE49-F238E27FC236}">
                <a16:creationId xmlns:a16="http://schemas.microsoft.com/office/drawing/2014/main" id="{0E44746F-7A67-BE1B-E28E-EA192DF9E431}"/>
              </a:ext>
            </a:extLst>
          </p:cNvPr>
          <p:cNvSpPr>
            <a:spLocks noGrp="1"/>
          </p:cNvSpPr>
          <p:nvPr>
            <p:ph idx="1"/>
          </p:nvPr>
        </p:nvSpPr>
        <p:spPr>
          <a:xfrm>
            <a:off x="410401" y="1487837"/>
            <a:ext cx="11322053" cy="4097418"/>
          </a:xfrm>
        </p:spPr>
        <p:txBody>
          <a:bodyPr>
            <a:noAutofit/>
          </a:bodyPr>
          <a:lstStyle/>
          <a:p>
            <a:pPr algn="l">
              <a:lnSpc>
                <a:spcPct val="100000"/>
              </a:lnSpc>
              <a:buFont typeface="Wingdings" panose="05000000000000000000" pitchFamily="2" charset="2"/>
              <a:buChar char="Ø"/>
            </a:pPr>
            <a:r>
              <a:rPr lang="en-US" sz="3000" b="0" i="0" u="none" strike="noStrike" baseline="0" dirty="0"/>
              <a:t>Science (how) and faith (why and for whom) are not in conflict.</a:t>
            </a:r>
            <a:br>
              <a:rPr lang="en-US" sz="3000" b="0" i="0" u="none" strike="noStrike" baseline="0" dirty="0"/>
            </a:br>
            <a:endParaRPr lang="en-US" sz="3000" b="0" i="0" u="none" strike="noStrike" baseline="0" dirty="0"/>
          </a:p>
          <a:p>
            <a:pPr algn="l">
              <a:lnSpc>
                <a:spcPct val="100000"/>
              </a:lnSpc>
              <a:buFont typeface="Wingdings" panose="05000000000000000000" pitchFamily="2" charset="2"/>
              <a:buChar char="Ø"/>
            </a:pPr>
            <a:r>
              <a:rPr lang="en-US" sz="3000" b="0" i="0" u="none" strike="noStrike" baseline="0" dirty="0"/>
              <a:t>God has given us minds, the ability to think as well as to act.</a:t>
            </a:r>
            <a:br>
              <a:rPr lang="en-US" sz="3000" b="0" i="0" u="none" strike="noStrike" baseline="0" dirty="0"/>
            </a:br>
            <a:endParaRPr lang="en-US" sz="3000" b="0" i="0" u="none" strike="noStrike" baseline="0" dirty="0"/>
          </a:p>
          <a:p>
            <a:pPr algn="l">
              <a:lnSpc>
                <a:spcPct val="100000"/>
              </a:lnSpc>
              <a:buFont typeface="Wingdings" panose="05000000000000000000" pitchFamily="2" charset="2"/>
              <a:buChar char="Ø"/>
            </a:pPr>
            <a:r>
              <a:rPr lang="en-US" sz="3000" b="0" i="0" u="none" strike="noStrike" baseline="0" dirty="0"/>
              <a:t>Scientific knowledge continues to discover how nature works, how the damage has happened and is happening, and what solutions and alternatives there are. </a:t>
            </a:r>
          </a:p>
        </p:txBody>
      </p:sp>
    </p:spTree>
    <p:extLst>
      <p:ext uri="{BB962C8B-B14F-4D97-AF65-F5344CB8AC3E}">
        <p14:creationId xmlns:p14="http://schemas.microsoft.com/office/powerpoint/2010/main" val="359415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F6F646-4B74-2720-E430-FFFC0583FB2C}"/>
              </a:ext>
            </a:extLst>
          </p:cNvPr>
          <p:cNvSpPr>
            <a:spLocks noGrp="1"/>
          </p:cNvSpPr>
          <p:nvPr>
            <p:ph type="ctrTitle"/>
          </p:nvPr>
        </p:nvSpPr>
        <p:spPr>
          <a:xfrm>
            <a:off x="1751777" y="239151"/>
            <a:ext cx="4846320" cy="4360984"/>
          </a:xfrm>
        </p:spPr>
        <p:txBody>
          <a:bodyPr>
            <a:normAutofit/>
          </a:bodyPr>
          <a:lstStyle/>
          <a:p>
            <a:r>
              <a:rPr lang="en-US" dirty="0"/>
              <a:t>Next: So what? </a:t>
            </a:r>
            <a:br>
              <a:rPr lang="en-US" dirty="0"/>
            </a:br>
            <a:r>
              <a:rPr lang="en-US" dirty="0"/>
              <a:t>How does your faith motivate you to care for God’s creation? </a:t>
            </a:r>
            <a:br>
              <a:rPr lang="en-US" dirty="0"/>
            </a:br>
            <a:br>
              <a:rPr lang="en-US" dirty="0"/>
            </a:br>
            <a:r>
              <a:rPr lang="en-US" dirty="0"/>
              <a:t>How have you used the resources of your faith in creation care? </a:t>
            </a:r>
          </a:p>
        </p:txBody>
      </p:sp>
    </p:spTree>
    <p:extLst>
      <p:ext uri="{BB962C8B-B14F-4D97-AF65-F5344CB8AC3E}">
        <p14:creationId xmlns:p14="http://schemas.microsoft.com/office/powerpoint/2010/main" val="29762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B3CE-03A8-D0FF-F0EE-5EF37B637C64}"/>
              </a:ext>
            </a:extLst>
          </p:cNvPr>
          <p:cNvSpPr>
            <a:spLocks noGrp="1"/>
          </p:cNvSpPr>
          <p:nvPr>
            <p:ph type="title"/>
          </p:nvPr>
        </p:nvSpPr>
        <p:spPr/>
        <p:txBody>
          <a:bodyPr/>
          <a:lstStyle/>
          <a:p>
            <a:r>
              <a:rPr lang="en-US" dirty="0"/>
              <a:t>Group reports</a:t>
            </a:r>
          </a:p>
        </p:txBody>
      </p:sp>
      <p:sp>
        <p:nvSpPr>
          <p:cNvPr id="3" name="Text Placeholder 2">
            <a:extLst>
              <a:ext uri="{FF2B5EF4-FFF2-40B4-BE49-F238E27FC236}">
                <a16:creationId xmlns:a16="http://schemas.microsoft.com/office/drawing/2014/main" id="{C3C0986D-FC29-CB5F-0B82-D1C85C758B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0019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6201D-0878-35D3-E7B8-EF6387F9A580}"/>
              </a:ext>
            </a:extLst>
          </p:cNvPr>
          <p:cNvSpPr>
            <a:spLocks noGrp="1"/>
          </p:cNvSpPr>
          <p:nvPr>
            <p:ph type="ctrTitle"/>
          </p:nvPr>
        </p:nvSpPr>
        <p:spPr/>
        <p:txBody>
          <a:bodyPr/>
          <a:lstStyle/>
          <a:p>
            <a:r>
              <a:rPr lang="en-US" dirty="0"/>
              <a:t>God's Good Gifts: Called to be Stewards and Prophets</a:t>
            </a:r>
          </a:p>
        </p:txBody>
      </p:sp>
    </p:spTree>
    <p:extLst>
      <p:ext uri="{BB962C8B-B14F-4D97-AF65-F5344CB8AC3E}">
        <p14:creationId xmlns:p14="http://schemas.microsoft.com/office/powerpoint/2010/main" val="215178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832C5-1717-0816-38E1-C79D46ADF04F}"/>
              </a:ext>
            </a:extLst>
          </p:cNvPr>
          <p:cNvSpPr>
            <a:spLocks noGrp="1"/>
          </p:cNvSpPr>
          <p:nvPr>
            <p:ph type="title"/>
          </p:nvPr>
        </p:nvSpPr>
        <p:spPr/>
        <p:txBody>
          <a:bodyPr/>
          <a:lstStyle/>
          <a:p>
            <a:r>
              <a:rPr lang="en-US" dirty="0"/>
              <a:t>This afternoon we’ll begin to: </a:t>
            </a:r>
          </a:p>
        </p:txBody>
      </p:sp>
      <p:sp>
        <p:nvSpPr>
          <p:cNvPr id="5" name="Content Placeholder 4">
            <a:extLst>
              <a:ext uri="{FF2B5EF4-FFF2-40B4-BE49-F238E27FC236}">
                <a16:creationId xmlns:a16="http://schemas.microsoft.com/office/drawing/2014/main" id="{6F7147EC-D809-D2E2-8811-1E02E444C61C}"/>
              </a:ext>
            </a:extLst>
          </p:cNvPr>
          <p:cNvSpPr>
            <a:spLocks noGrp="1"/>
          </p:cNvSpPr>
          <p:nvPr>
            <p:ph idx="1"/>
          </p:nvPr>
        </p:nvSpPr>
        <p:spPr>
          <a:xfrm>
            <a:off x="689316" y="1589649"/>
            <a:ext cx="10912835" cy="3643533"/>
          </a:xfrm>
        </p:spPr>
        <p:txBody>
          <a:bodyPr/>
          <a:lstStyle/>
          <a:p>
            <a:pPr>
              <a:buFont typeface="Wingdings" panose="05000000000000000000" pitchFamily="2" charset="2"/>
              <a:buChar char="Ø"/>
            </a:pPr>
            <a:r>
              <a:rPr lang="en-US" dirty="0"/>
              <a:t>Understand the scope, urgency, and possible solutions of the climate crisis.</a:t>
            </a:r>
            <a:br>
              <a:rPr lang="en-US" dirty="0"/>
            </a:br>
            <a:endParaRPr lang="en-US" dirty="0"/>
          </a:p>
          <a:p>
            <a:pPr>
              <a:buFont typeface="Wingdings" panose="05000000000000000000" pitchFamily="2" charset="2"/>
              <a:buChar char="Ø"/>
            </a:pPr>
            <a:r>
              <a:rPr lang="en-US" dirty="0"/>
              <a:t>Understand humanity’s effects upon nature’s </a:t>
            </a:r>
            <a:r>
              <a:rPr lang="en-US"/>
              <a:t>systems.</a:t>
            </a:r>
            <a:br>
              <a:rPr lang="en-US"/>
            </a:br>
            <a:endParaRPr lang="en-US" dirty="0"/>
          </a:p>
          <a:p>
            <a:pPr>
              <a:buFont typeface="Wingdings" panose="05000000000000000000" pitchFamily="2" charset="2"/>
              <a:buChar char="Ø"/>
            </a:pPr>
            <a:r>
              <a:rPr lang="en-US" dirty="0"/>
              <a:t>Claim our role as caretakers and advocates.</a:t>
            </a:r>
          </a:p>
        </p:txBody>
      </p:sp>
    </p:spTree>
    <p:extLst>
      <p:ext uri="{BB962C8B-B14F-4D97-AF65-F5344CB8AC3E}">
        <p14:creationId xmlns:p14="http://schemas.microsoft.com/office/powerpoint/2010/main" val="382022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eligion has nothing to say about climate change, right?">
            <a:hlinkClick r:id="" action="ppaction://media"/>
            <a:extLst>
              <a:ext uri="{FF2B5EF4-FFF2-40B4-BE49-F238E27FC236}">
                <a16:creationId xmlns:a16="http://schemas.microsoft.com/office/drawing/2014/main" id="{16A5E4AB-8658-E4D4-E95A-55A3B9A65D76}"/>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47575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578C85-58BB-BA21-E2BE-C65930F6239F}"/>
              </a:ext>
            </a:extLst>
          </p:cNvPr>
          <p:cNvSpPr>
            <a:spLocks noGrp="1"/>
          </p:cNvSpPr>
          <p:nvPr>
            <p:ph type="ctrTitle"/>
          </p:nvPr>
        </p:nvSpPr>
        <p:spPr/>
        <p:txBody>
          <a:bodyPr/>
          <a:lstStyle/>
          <a:p>
            <a:r>
              <a:rPr lang="en-US" dirty="0"/>
              <a:t>Lunch! </a:t>
            </a:r>
          </a:p>
        </p:txBody>
      </p:sp>
      <p:sp>
        <p:nvSpPr>
          <p:cNvPr id="2" name="Slide Number Placeholder 1">
            <a:extLst>
              <a:ext uri="{FF2B5EF4-FFF2-40B4-BE49-F238E27FC236}">
                <a16:creationId xmlns:a16="http://schemas.microsoft.com/office/drawing/2014/main" id="{45B490D1-CD4B-1F61-89C8-F214AA8BF67B}"/>
              </a:ext>
            </a:extLst>
          </p:cNvPr>
          <p:cNvSpPr>
            <a:spLocks noGrp="1"/>
          </p:cNvSpPr>
          <p:nvPr>
            <p:ph type="sldNum" sz="quarter" idx="4294967295"/>
          </p:nvPr>
        </p:nvSpPr>
        <p:spPr>
          <a:xfrm>
            <a:off x="0" y="6629400"/>
            <a:ext cx="411163" cy="228600"/>
          </a:xfrm>
          <a:prstGeom prst="rect">
            <a:avLst/>
          </a:prstGeom>
        </p:spPr>
        <p:txBody>
          <a:bodyPr/>
          <a:lstStyle/>
          <a:p>
            <a:fld id="{9CD8D479-8942-46E8-A226-A4E01F7A105C}" type="slidenum">
              <a:rPr lang="en-US" smtClean="0"/>
              <a:t>27</a:t>
            </a:fld>
            <a:endParaRPr lang="en-US"/>
          </a:p>
        </p:txBody>
      </p:sp>
      <p:sp>
        <p:nvSpPr>
          <p:cNvPr id="3" name="Date Placeholder 2">
            <a:extLst>
              <a:ext uri="{FF2B5EF4-FFF2-40B4-BE49-F238E27FC236}">
                <a16:creationId xmlns:a16="http://schemas.microsoft.com/office/drawing/2014/main" id="{4C366231-B6BB-1BDE-E1F6-C9175A0FB411}"/>
              </a:ext>
            </a:extLst>
          </p:cNvPr>
          <p:cNvSpPr>
            <a:spLocks noGrp="1"/>
          </p:cNvSpPr>
          <p:nvPr>
            <p:ph type="dt" sz="half" idx="4294967295"/>
          </p:nvPr>
        </p:nvSpPr>
        <p:spPr>
          <a:xfrm>
            <a:off x="0" y="6629400"/>
            <a:ext cx="1000125" cy="228600"/>
          </a:xfrm>
          <a:prstGeom prst="rect">
            <a:avLst/>
          </a:prstGeom>
        </p:spPr>
        <p:txBody>
          <a:bodyPr/>
          <a:lstStyle/>
          <a:p>
            <a:fld id="{C81B9673-AC7F-4F1F-84E4-F0E5EAAE106D}" type="datetime1">
              <a:rPr lang="en-US" smtClean="0"/>
              <a:pPr/>
              <a:t>11/18/2023</a:t>
            </a:fld>
            <a:endParaRPr lang="en-US" dirty="0"/>
          </a:p>
        </p:txBody>
      </p:sp>
      <p:sp>
        <p:nvSpPr>
          <p:cNvPr id="4" name="Footer Placeholder 3">
            <a:extLst>
              <a:ext uri="{FF2B5EF4-FFF2-40B4-BE49-F238E27FC236}">
                <a16:creationId xmlns:a16="http://schemas.microsoft.com/office/drawing/2014/main" id="{291694C5-7A2A-44AD-40C8-175E454DB8D1}"/>
              </a:ext>
            </a:extLst>
          </p:cNvPr>
          <p:cNvSpPr>
            <a:spLocks noGrp="1"/>
          </p:cNvSpPr>
          <p:nvPr>
            <p:ph type="ftr" sz="quarter" idx="4294967295"/>
          </p:nvPr>
        </p:nvSpPr>
        <p:spPr>
          <a:xfrm>
            <a:off x="3048000" y="6629400"/>
            <a:ext cx="9144000" cy="228600"/>
          </a:xfrm>
          <a:prstGeom prst="rect">
            <a:avLst/>
          </a:prstGeom>
        </p:spPr>
        <p:txBody>
          <a:bodyPr/>
          <a:lstStyle/>
          <a:p>
            <a:r>
              <a:rPr lang="en-US"/>
              <a:t>Add a footer</a:t>
            </a:r>
            <a:endParaRPr lang="en-US" dirty="0"/>
          </a:p>
        </p:txBody>
      </p:sp>
    </p:spTree>
    <p:extLst>
      <p:ext uri="{BB962C8B-B14F-4D97-AF65-F5344CB8AC3E}">
        <p14:creationId xmlns:p14="http://schemas.microsoft.com/office/powerpoint/2010/main" val="31630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Simple Gifts ">
            <a:hlinkClick r:id="" action="ppaction://media"/>
            <a:extLst>
              <a:ext uri="{FF2B5EF4-FFF2-40B4-BE49-F238E27FC236}">
                <a16:creationId xmlns:a16="http://schemas.microsoft.com/office/drawing/2014/main" id="{3D5F020A-C3C1-25FC-8335-15ADF5415B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918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7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3FAB-9ED1-2E88-A04A-1FF3C06E31FF}"/>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668B5571-EAE2-A78E-6E56-DCBC62987A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2054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621-E789-C608-F344-D81B1AAAC2C6}"/>
              </a:ext>
            </a:extLst>
          </p:cNvPr>
          <p:cNvSpPr>
            <a:spLocks noGrp="1"/>
          </p:cNvSpPr>
          <p:nvPr>
            <p:ph type="title"/>
          </p:nvPr>
        </p:nvSpPr>
        <p:spPr/>
        <p:txBody>
          <a:bodyPr/>
          <a:lstStyle/>
          <a:p>
            <a:r>
              <a:rPr lang="en-US" dirty="0"/>
              <a:t>The Multi-agency Net-Zero Covenant</a:t>
            </a:r>
          </a:p>
        </p:txBody>
      </p:sp>
      <p:pic>
        <p:nvPicPr>
          <p:cNvPr id="5" name="Picture 4" descr="A few logos of different companies&#10;&#10;Description automatically generated with medium confidence">
            <a:extLst>
              <a:ext uri="{FF2B5EF4-FFF2-40B4-BE49-F238E27FC236}">
                <a16:creationId xmlns:a16="http://schemas.microsoft.com/office/drawing/2014/main" id="{4F48A5FB-D2AC-AB84-ACF7-ED113869B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4220"/>
            <a:ext cx="12192000" cy="4389559"/>
          </a:xfrm>
          <a:prstGeom prst="rect">
            <a:avLst/>
          </a:prstGeom>
        </p:spPr>
      </p:pic>
    </p:spTree>
    <p:extLst>
      <p:ext uri="{BB962C8B-B14F-4D97-AF65-F5344CB8AC3E}">
        <p14:creationId xmlns:p14="http://schemas.microsoft.com/office/powerpoint/2010/main" val="219701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621-E789-C608-F344-D81B1AAAC2C6}"/>
              </a:ext>
            </a:extLst>
          </p:cNvPr>
          <p:cNvSpPr>
            <a:spLocks noGrp="1"/>
          </p:cNvSpPr>
          <p:nvPr>
            <p:ph type="title"/>
          </p:nvPr>
        </p:nvSpPr>
        <p:spPr/>
        <p:txBody>
          <a:bodyPr/>
          <a:lstStyle/>
          <a:p>
            <a:r>
              <a:rPr lang="en-US" dirty="0"/>
              <a:t>The Multi-agency Net-Zero Covenant</a:t>
            </a:r>
          </a:p>
        </p:txBody>
      </p:sp>
      <p:sp>
        <p:nvSpPr>
          <p:cNvPr id="3" name="Content Placeholder 2">
            <a:extLst>
              <a:ext uri="{FF2B5EF4-FFF2-40B4-BE49-F238E27FC236}">
                <a16:creationId xmlns:a16="http://schemas.microsoft.com/office/drawing/2014/main" id="{0E7E1C7D-1B34-2430-6458-13D692796B1B}"/>
              </a:ext>
            </a:extLst>
          </p:cNvPr>
          <p:cNvSpPr>
            <a:spLocks noGrp="1"/>
          </p:cNvSpPr>
          <p:nvPr>
            <p:ph idx="1"/>
          </p:nvPr>
        </p:nvSpPr>
        <p:spPr>
          <a:xfrm>
            <a:off x="410402" y="1388481"/>
            <a:ext cx="11191750" cy="2167519"/>
          </a:xfrm>
        </p:spPr>
        <p:txBody>
          <a:bodyPr>
            <a:normAutofit/>
          </a:bodyPr>
          <a:lstStyle/>
          <a:p>
            <a:pPr marL="0" indent="0">
              <a:buNone/>
            </a:pPr>
            <a:r>
              <a:rPr lang="en-US" b="0" i="0" dirty="0">
                <a:solidFill>
                  <a:srgbClr val="000000"/>
                </a:solidFill>
                <a:effectLst/>
                <a:latin typeface="Helvetica Neue"/>
              </a:rPr>
              <a:t>We, the agencies of The United Methodist Church, pledge to </a:t>
            </a:r>
            <a:r>
              <a:rPr lang="en-US" b="1" i="0" dirty="0">
                <a:solidFill>
                  <a:srgbClr val="000000"/>
                </a:solidFill>
                <a:effectLst/>
                <a:latin typeface="Helvetica Neue"/>
              </a:rPr>
              <a:t>achieve net-zero emissions by 2050 across ministries, facilities, operations, and investments</a:t>
            </a:r>
            <a:r>
              <a:rPr lang="en-US" b="0" i="0" dirty="0">
                <a:solidFill>
                  <a:srgbClr val="000000"/>
                </a:solidFill>
                <a:effectLst/>
                <a:latin typeface="Helvetica Neue"/>
              </a:rPr>
              <a:t> and to leverage the gifts of our connection putting equity and justice at the center as we build a net-zero emission economy by 2050.</a:t>
            </a:r>
          </a:p>
        </p:txBody>
      </p:sp>
      <p:sp>
        <p:nvSpPr>
          <p:cNvPr id="4" name="TextBox 3">
            <a:extLst>
              <a:ext uri="{FF2B5EF4-FFF2-40B4-BE49-F238E27FC236}">
                <a16:creationId xmlns:a16="http://schemas.microsoft.com/office/drawing/2014/main" id="{3E36279F-B49F-6F25-312D-A7774721E1A0}"/>
              </a:ext>
            </a:extLst>
          </p:cNvPr>
          <p:cNvSpPr txBox="1"/>
          <p:nvPr/>
        </p:nvSpPr>
        <p:spPr>
          <a:xfrm>
            <a:off x="484601" y="3657600"/>
            <a:ext cx="11222798" cy="1938992"/>
          </a:xfrm>
          <a:prstGeom prst="rect">
            <a:avLst/>
          </a:prstGeom>
          <a:noFill/>
        </p:spPr>
        <p:txBody>
          <a:bodyPr wrap="square" rtlCol="0">
            <a:spAutoFit/>
          </a:bodyPr>
          <a:lstStyle/>
          <a:p>
            <a:r>
              <a:rPr lang="en-US" sz="2400" b="0" i="0" dirty="0">
                <a:solidFill>
                  <a:srgbClr val="000000"/>
                </a:solidFill>
                <a:effectLst/>
                <a:latin typeface="Helvetica Neue"/>
              </a:rPr>
              <a:t>Simply attaining net-zero emissions could perpetuate the burden on communities that are suffering from our systems of extraction, production and waste… agencies and commissions will support a just and equitable transition that “dismantles structural barriers to racial and gender equity and builds resilient, flourishing communities.” </a:t>
            </a:r>
            <a:endParaRPr lang="en-US" sz="2400" dirty="0"/>
          </a:p>
        </p:txBody>
      </p:sp>
    </p:spTree>
    <p:extLst>
      <p:ext uri="{BB962C8B-B14F-4D97-AF65-F5344CB8AC3E}">
        <p14:creationId xmlns:p14="http://schemas.microsoft.com/office/powerpoint/2010/main" val="32038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DF38-499E-A445-FECD-2A74D0044CBC}"/>
              </a:ext>
            </a:extLst>
          </p:cNvPr>
          <p:cNvSpPr>
            <a:spLocks noGrp="1"/>
          </p:cNvSpPr>
          <p:nvPr>
            <p:ph type="ctrTitle"/>
          </p:nvPr>
        </p:nvSpPr>
        <p:spPr/>
        <p:txBody>
          <a:bodyPr/>
          <a:lstStyle/>
          <a:p>
            <a:r>
              <a:rPr lang="en-US" dirty="0"/>
              <a:t>Northern Illinois AC Net-Zero Task Force </a:t>
            </a:r>
          </a:p>
        </p:txBody>
      </p:sp>
    </p:spTree>
    <p:extLst>
      <p:ext uri="{BB962C8B-B14F-4D97-AF65-F5344CB8AC3E}">
        <p14:creationId xmlns:p14="http://schemas.microsoft.com/office/powerpoint/2010/main" val="92794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1C9426-AC52-2E6E-6FC4-CD1336DC51EA}"/>
              </a:ext>
            </a:extLst>
          </p:cNvPr>
          <p:cNvSpPr>
            <a:spLocks noGrp="1"/>
          </p:cNvSpPr>
          <p:nvPr>
            <p:ph type="title"/>
          </p:nvPr>
        </p:nvSpPr>
        <p:spPr/>
        <p:txBody>
          <a:bodyPr>
            <a:normAutofit fontScale="90000"/>
          </a:bodyPr>
          <a:lstStyle/>
          <a:p>
            <a:r>
              <a:rPr lang="en-US" dirty="0"/>
              <a:t>Facts are important, but facts are not enough. </a:t>
            </a:r>
            <a:br>
              <a:rPr lang="en-US" dirty="0"/>
            </a:br>
            <a:r>
              <a:rPr lang="en-US" dirty="0"/>
              <a:t>We need </a:t>
            </a:r>
            <a:r>
              <a:rPr lang="en-US" i="1" dirty="0"/>
              <a:t>hearts. </a:t>
            </a:r>
            <a:endParaRPr lang="en-US" dirty="0"/>
          </a:p>
        </p:txBody>
      </p:sp>
      <p:sp>
        <p:nvSpPr>
          <p:cNvPr id="5" name="Text Placeholder 4">
            <a:extLst>
              <a:ext uri="{FF2B5EF4-FFF2-40B4-BE49-F238E27FC236}">
                <a16:creationId xmlns:a16="http://schemas.microsoft.com/office/drawing/2014/main" id="{4EF8AB0B-7039-561D-6A9A-72039B3AAFB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3396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1C9426-AC52-2E6E-6FC4-CD1336DC51EA}"/>
              </a:ext>
            </a:extLst>
          </p:cNvPr>
          <p:cNvSpPr>
            <a:spLocks noGrp="1"/>
          </p:cNvSpPr>
          <p:nvPr>
            <p:ph type="title"/>
          </p:nvPr>
        </p:nvSpPr>
        <p:spPr/>
        <p:txBody>
          <a:bodyPr/>
          <a:lstStyle/>
          <a:p>
            <a:r>
              <a:rPr lang="en-US" dirty="0"/>
              <a:t>We care for God’s creation because we’re Christians.</a:t>
            </a:r>
          </a:p>
        </p:txBody>
      </p:sp>
      <p:sp>
        <p:nvSpPr>
          <p:cNvPr id="5" name="Text Placeholder 4">
            <a:extLst>
              <a:ext uri="{FF2B5EF4-FFF2-40B4-BE49-F238E27FC236}">
                <a16:creationId xmlns:a16="http://schemas.microsoft.com/office/drawing/2014/main" id="{4EF8AB0B-7039-561D-6A9A-72039B3AAFB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1241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{40C19EF6-7849-4168-87D5-4C64D207D099}tf03098889_win32</Template>
  <TotalTime>231</TotalTime>
  <Words>900</Words>
  <Application>Microsoft Office PowerPoint</Application>
  <PresentationFormat>Widescreen</PresentationFormat>
  <Paragraphs>95</Paragraphs>
  <Slides>27</Slides>
  <Notes>18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Abadi</vt:lpstr>
      <vt:lpstr>Arial</vt:lpstr>
      <vt:lpstr>Corbel</vt:lpstr>
      <vt:lpstr>Helvetica Neue</vt:lpstr>
      <vt:lpstr>Wingdings</vt:lpstr>
      <vt:lpstr>Ecology 16x9</vt:lpstr>
      <vt:lpstr>Loving People and Planet in the Name of God</vt:lpstr>
      <vt:lpstr>Welcome! </vt:lpstr>
      <vt:lpstr>PowerPoint Presentation</vt:lpstr>
      <vt:lpstr>Introduction</vt:lpstr>
      <vt:lpstr>The Multi-agency Net-Zero Covenant</vt:lpstr>
      <vt:lpstr>The Multi-agency Net-Zero Covenant</vt:lpstr>
      <vt:lpstr>Northern Illinois AC Net-Zero Task Force </vt:lpstr>
      <vt:lpstr>Facts are important, but facts are not enough.  We need hearts. </vt:lpstr>
      <vt:lpstr>We care for God’s creation because we’re Christians.</vt:lpstr>
      <vt:lpstr>Wesleyan Quadrilateral</vt:lpstr>
      <vt:lpstr>Text Context  </vt:lpstr>
      <vt:lpstr>PowerPoint Presentation</vt:lpstr>
      <vt:lpstr>PowerPoint Presentation</vt:lpstr>
      <vt:lpstr>  Text Context  Next</vt:lpstr>
      <vt:lpstr>The “Next” involves our Wesleyan Quadrilateral</vt:lpstr>
      <vt:lpstr>Scripture </vt:lpstr>
      <vt:lpstr>Tradition</vt:lpstr>
      <vt:lpstr>Tradition</vt:lpstr>
      <vt:lpstr>Tradition</vt:lpstr>
      <vt:lpstr>Experience</vt:lpstr>
      <vt:lpstr>Reason</vt:lpstr>
      <vt:lpstr>Next: So what?  How does your faith motivate you to care for God’s creation?   How have you used the resources of your faith in creation care? </vt:lpstr>
      <vt:lpstr>Group reports</vt:lpstr>
      <vt:lpstr>God's Good Gifts: Called to be Stewards and Prophets</vt:lpstr>
      <vt:lpstr>This afternoon we’ll begin to: </vt:lpstr>
      <vt:lpstr>PowerPoint Presentation</vt:lpstr>
      <vt:lpstr>Lunch!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Beth Galbreath</dc:creator>
  <cp:lastModifiedBy>Beth Galbreath</cp:lastModifiedBy>
  <cp:revision>11</cp:revision>
  <dcterms:created xsi:type="dcterms:W3CDTF">2023-10-11T16:19:56Z</dcterms:created>
  <dcterms:modified xsi:type="dcterms:W3CDTF">2023-11-18T14:38:41Z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