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60" r:id="rId4"/>
    <p:sldId id="267" r:id="rId5"/>
    <p:sldId id="266" r:id="rId6"/>
    <p:sldId id="257" r:id="rId7"/>
    <p:sldId id="258" r:id="rId8"/>
    <p:sldId id="265" r:id="rId9"/>
    <p:sldId id="264" r:id="rId10"/>
    <p:sldId id="262" r:id="rId11"/>
    <p:sldId id="261" r:id="rId12"/>
    <p:sldId id="263" r:id="rId13"/>
    <p:sldId id="268" r:id="rId14"/>
    <p:sldId id="269" r:id="rId15"/>
    <p:sldId id="270" r:id="rId16"/>
    <p:sldId id="281" r:id="rId17"/>
    <p:sldId id="282" r:id="rId18"/>
    <p:sldId id="283" r:id="rId19"/>
    <p:sldId id="284" r:id="rId20"/>
    <p:sldId id="271" r:id="rId21"/>
    <p:sldId id="272" r:id="rId22"/>
    <p:sldId id="273" r:id="rId23"/>
    <p:sldId id="278" r:id="rId24"/>
    <p:sldId id="279" r:id="rId25"/>
    <p:sldId id="280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8" autoAdjust="0"/>
    <p:restoredTop sz="77086" autoAdjust="0"/>
  </p:normalViewPr>
  <p:slideViewPr>
    <p:cSldViewPr snapToGrid="0">
      <p:cViewPr varScale="1">
        <p:scale>
          <a:sx n="52" d="100"/>
          <a:sy n="52" d="100"/>
        </p:scale>
        <p:origin x="1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EDB02-7185-47B3-8151-44B46B206768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7DEF7-E128-4DA2-BF41-17AA6EF9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3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 with neighbor - 5 minute chat. Invite report from </a:t>
            </a:r>
            <a:r>
              <a:rPr lang="en-US" i="1" dirty="0"/>
              <a:t>some </a:t>
            </a:r>
            <a:r>
              <a:rPr lang="en-US" i="0" dirty="0"/>
              <a:t>about what surprising or interesting was reported, 10 mins.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7DEF7-E128-4DA2-BF41-17AA6EF978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CU200 means Carbon Underground 200 – 200 largest owners of fossil fuel reserves. https://fossilfreefunds.org/carbon-underground-200</a:t>
            </a:r>
            <a:br>
              <a:rPr lang="en-US" dirty="0"/>
            </a:br>
            <a:r>
              <a:rPr lang="en-US" dirty="0"/>
              <a:t>ESG means “environmental, social, governance” factor ratings.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7DEF7-E128-4DA2-BF41-17AA6EF978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8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for the low hanging fruit first; leverage savings into enthusiasm for bigger projects!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7DEF7-E128-4DA2-BF41-17AA6EF978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85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the point: Many folks, especially younger persons, want to belong to a church that takes creation care seriously.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7DEF7-E128-4DA2-BF41-17AA6EF978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1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the point: There is much more that we can say about investment, but creation-sensitive investing has many benefits we don’t have time to detail here. One thing: You don’t have to accept all the science about climate change to want to get the best return from your investments. And the best return going forward is creation-sensitive investment, especially concerning energy of the future. </a:t>
            </a:r>
            <a:r>
              <a:rPr lang="en-US" b="1" dirty="0"/>
              <a:t>The Morgan Stanley quote is from Matthew Blume’s presentation.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7DEF7-E128-4DA2-BF41-17AA6EF978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1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The 25-year period cited included the 2008 crash.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7DEF7-E128-4DA2-BF41-17AA6EF978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80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from As You Sow, Clean Energy report of first 18 months of live performance.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7DEF7-E128-4DA2-BF41-17AA6EF978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00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with a neighbor. Record on a sheet with two halves – one to take home, one with email to turn 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7DEF7-E128-4DA2-BF41-17AA6EF978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44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 with neighbor - 5 minute chat. Invite report from </a:t>
            </a:r>
            <a:r>
              <a:rPr lang="en-US" i="1" dirty="0"/>
              <a:t>some </a:t>
            </a:r>
            <a:r>
              <a:rPr lang="en-US" i="0" dirty="0"/>
              <a:t>about what surprising or interesting was reported, 10 mins.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7DEF7-E128-4DA2-BF41-17AA6EF9784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98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9C2ED-9403-4E78-B755-E03872047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1471" y="988106"/>
            <a:ext cx="6602186" cy="3240994"/>
          </a:xfrm>
        </p:spPr>
        <p:txBody>
          <a:bodyPr anchor="b"/>
          <a:lstStyle>
            <a:lvl1pPr algn="ctr">
              <a:defRPr sz="6000">
                <a:latin typeface="Tekton Pro" panose="020F06030202080209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693D25-C1D7-4970-A0D6-9D00C477B9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7" y="567736"/>
            <a:ext cx="4549140" cy="561594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9E1C465-DA70-478E-9281-9BB22F309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6731" y="4527914"/>
            <a:ext cx="642257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747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E2E5-44D0-4CB3-B63C-86DE974EB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C477A-D666-468C-B89F-2E707B478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A307D-6CCF-419B-9145-A54E1393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D9DC2-0225-4E9A-B213-DE010D2B7F4A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E9420-D0FD-4EE8-BF88-B0D92E043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32C9C-F248-4D84-8B71-C5C5BD1A7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867FA-B42F-4666-B76B-F418E094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4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A67F0B-AFC1-4A50-A62A-B9BB6EF31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4C4F22-A54B-44C2-9B80-27970022E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068C4-AC54-4A28-9F40-32A34665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D9DC2-0225-4E9A-B213-DE010D2B7F4A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B29A2-A6D7-4C8D-81B3-A21B8608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09406-4BB3-435C-9192-4F1F2816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867FA-B42F-4666-B76B-F418E094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5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0F6C4-42FD-4E5A-81E0-B739C2E8D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4544"/>
            <a:ext cx="10515600" cy="5943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814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B366A-3232-4C3F-970A-D7A50E57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8D808-86A1-4FFD-A14A-905212A76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9BE04-D41E-4A0C-A6E9-6B6D9B1B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D9DC2-0225-4E9A-B213-DE010D2B7F4A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7E989-723E-4E9D-9F19-6AB6BD991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D7D2D-5638-499D-9793-CBECC2498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867FA-B42F-4666-B76B-F418E094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0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55344-70F4-489E-9582-AD73EC254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D3F94-5775-4637-BE71-5D51BD9A1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73B0C-0FF0-4AEB-87D6-6E3468D5F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16898-F176-400C-AB3A-A7081D42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D9DC2-0225-4E9A-B213-DE010D2B7F4A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60368-FE27-4C7B-88BD-A63C1E3F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52798-E6DD-41CB-9748-5CFB5EB94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867FA-B42F-4666-B76B-F418E094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2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8DFC-304D-4783-AE8B-566C6CCEE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9C36C-F928-41F7-B39C-B50B10292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1C6687-B5A6-455B-B433-0CFB56D2C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6B43D-8BC8-40FD-B2CB-A6187082E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230BD4-1F02-45A1-9F4C-2AF2DA269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68112D-69C5-454A-9D69-576EB479C3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D9DC2-0225-4E9A-B213-DE010D2B7F4A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7D3677-3675-4CE7-8943-A9B817378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60D4F8-E350-4BC7-B967-2467F4CA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867FA-B42F-4666-B76B-F418E094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6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407BD-275E-4955-B3DA-A61DC1D0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551C3-AD11-47DC-823E-941F07A5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D9DC2-0225-4E9A-B213-DE010D2B7F4A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FE805-5594-4D1B-972E-0593A8A2F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641F5-1F56-4CFD-804D-693972A54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867FA-B42F-4666-B76B-F418E094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2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2406DE-AD76-4298-8608-F20B427F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D9DC2-0225-4E9A-B213-DE010D2B7F4A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820835-08C9-460D-9AC7-4DCD96C69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653A8-5DB7-4CE0-9A8C-F4D6BCB0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867FA-B42F-4666-B76B-F418E094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9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C3CBC-2337-4DFE-9EF5-9D8ECD626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7340D-9FCD-43CD-AEDC-054F943F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713DD-7BE0-47F4-9AEB-857FA51C8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6C90E-AFB9-4C34-90F7-59084505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D9DC2-0225-4E9A-B213-DE010D2B7F4A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19CC4-8C1F-4225-9C3D-2721DC605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7F7E8-8795-4740-B5F9-1EEDEE74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867FA-B42F-4666-B76B-F418E094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8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A1A75-AF5D-4BF7-873C-A29F945D3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5860A2-B38E-4EAC-A7FD-09AFCDAB5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1A9DC-5CC7-4F11-8B3C-8F8239F18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FD29A-FF2C-45AA-8ED1-C909E96965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D9DC2-0225-4E9A-B213-DE010D2B7F4A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EBB30-F512-4F75-932F-A49E60AE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37816-F4D1-4536-8E15-6FB320FC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867FA-B42F-4666-B76B-F418E094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6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FF4050-FD27-41B8-B54A-B8E08E5BE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5D61D-FF1C-41B5-829F-02F884C2B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7300"/>
            <a:ext cx="10515600" cy="511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141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ekton Pro" panose="020F06030202080209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B7B3-89E7-4A2B-81E6-D2FD9723B9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Green My Church!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820770-179E-48D2-8349-6F07990819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Eco-Sustainability Network </a:t>
            </a:r>
            <a:br>
              <a:rPr lang="en-US" dirty="0"/>
            </a:br>
            <a:r>
              <a:rPr lang="en-US" dirty="0"/>
              <a:t>of Northern Illinois Conference</a:t>
            </a:r>
          </a:p>
        </p:txBody>
      </p:sp>
    </p:spTree>
    <p:extLst>
      <p:ext uri="{BB962C8B-B14F-4D97-AF65-F5344CB8AC3E}">
        <p14:creationId xmlns:p14="http://schemas.microsoft.com/office/powerpoint/2010/main" val="3712117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7EC8FB-9D55-4C13-817E-E2BE2839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16528"/>
            <a:ext cx="11098530" cy="1371601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/>
              <a:t>Become Styrofoam Free</a:t>
            </a:r>
            <a:br>
              <a:rPr lang="en-US" dirty="0"/>
            </a:br>
            <a:r>
              <a:rPr lang="en-US" sz="3200" dirty="0"/>
              <a:t>and assist communities in reducing and recycling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10699D-1324-4877-A5CA-03601A0698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0040" y="210185"/>
            <a:ext cx="11349990" cy="1127125"/>
          </a:xfrm>
        </p:spPr>
        <p:txBody>
          <a:bodyPr>
            <a:normAutofit/>
          </a:bodyPr>
          <a:lstStyle/>
          <a:p>
            <a:r>
              <a:rPr lang="en-US" dirty="0"/>
              <a:t>What did 2018 AC ask every church to do?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228A2F-B41E-4BEC-901D-ECC6DF332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190" y="2988129"/>
            <a:ext cx="4250266" cy="3187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ED11D0-E9ED-4817-B11D-D5FC44EF7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5" y="2988129"/>
            <a:ext cx="67437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9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7EC8FB-9D55-4C13-817E-E2BE2839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45129"/>
            <a:ext cx="5592233" cy="2391834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/>
              <a:t>Divest from Fossil Fuel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UM Foundation is setting up such a portfolio option</a:t>
            </a:r>
            <a:endParaRPr lang="en-US" sz="2800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10699D-1324-4877-A5CA-03601A0698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0040" y="210185"/>
            <a:ext cx="11349990" cy="1127125"/>
          </a:xfrm>
        </p:spPr>
        <p:txBody>
          <a:bodyPr>
            <a:normAutofit/>
          </a:bodyPr>
          <a:lstStyle/>
          <a:p>
            <a:r>
              <a:rPr lang="en-US" dirty="0"/>
              <a:t>What did 2018 AC ask every church to do?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CE8148-A475-4411-9B4E-AC8099A8FB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r="11504"/>
          <a:stretch/>
        </p:blipFill>
        <p:spPr>
          <a:xfrm>
            <a:off x="7172769" y="1164180"/>
            <a:ext cx="4699191" cy="40089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7CD7CF0-ADAA-42FD-952C-4AFA4683CEA2}"/>
              </a:ext>
            </a:extLst>
          </p:cNvPr>
          <p:cNvSpPr/>
          <p:nvPr/>
        </p:nvSpPr>
        <p:spPr>
          <a:xfrm>
            <a:off x="939800" y="5333819"/>
            <a:ext cx="8746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Not only for ESG reasons, but also because carbon-based energy will carry increased financial risk going forward</a:t>
            </a:r>
            <a:endParaRPr lang="en-US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A63E10-7919-4541-8631-8FBC06705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0" y="3808867"/>
            <a:ext cx="5522922" cy="112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7EC8FB-9D55-4C13-817E-E2BE2839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875" y="1314322"/>
            <a:ext cx="6225812" cy="20501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Form a </a:t>
            </a:r>
            <a:r>
              <a:rPr lang="en-US" b="1" dirty="0"/>
              <a:t>Green Team</a:t>
            </a:r>
            <a:br>
              <a:rPr lang="en-US" dirty="0"/>
            </a:br>
            <a:r>
              <a:rPr lang="en-US" dirty="0"/>
              <a:t>   </a:t>
            </a:r>
            <a:r>
              <a:rPr lang="en-US" sz="3200" dirty="0"/>
              <a:t>and </a:t>
            </a:r>
            <a:r>
              <a:rPr lang="en-US" sz="3200" b="1" dirty="0"/>
              <a:t>take one step forward</a:t>
            </a:r>
            <a:r>
              <a:rPr lang="en-US" sz="3200" dirty="0"/>
              <a:t> – </a:t>
            </a:r>
            <a:br>
              <a:rPr lang="en-US" sz="3200" dirty="0"/>
            </a:br>
            <a:r>
              <a:rPr lang="en-US" sz="3200" dirty="0"/>
              <a:t>   </a:t>
            </a:r>
            <a:r>
              <a:rPr lang="en-US" sz="3200" b="1" i="1" dirty="0"/>
              <a:t>that makes sense to you </a:t>
            </a:r>
            <a:r>
              <a:rPr lang="en-US" sz="3200" i="1" dirty="0"/>
              <a:t>–</a:t>
            </a:r>
            <a:br>
              <a:rPr lang="en-US" sz="3200" i="1" dirty="0"/>
            </a:br>
            <a:r>
              <a:rPr lang="en-US" sz="3200" i="1" dirty="0"/>
              <a:t>   </a:t>
            </a:r>
            <a:r>
              <a:rPr lang="en-US" sz="3200" dirty="0"/>
              <a:t>in each of seven areas: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10699D-1324-4877-A5CA-03601A0698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0040" y="210185"/>
            <a:ext cx="11349990" cy="1127125"/>
          </a:xfrm>
        </p:spPr>
        <p:txBody>
          <a:bodyPr>
            <a:normAutofit/>
          </a:bodyPr>
          <a:lstStyle/>
          <a:p>
            <a:r>
              <a:rPr lang="en-US" dirty="0"/>
              <a:t>What did 2018 AC ask every church to do?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DD2C9C-7F53-4C6D-B8ED-B340B2E1CF94}"/>
              </a:ext>
            </a:extLst>
          </p:cNvPr>
          <p:cNvSpPr/>
          <p:nvPr/>
        </p:nvSpPr>
        <p:spPr>
          <a:xfrm>
            <a:off x="320039" y="3585042"/>
            <a:ext cx="5950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sz="3600" dirty="0"/>
              <a:t>Energy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7C2471-325B-41EC-BE1C-76CD327A32E2}"/>
              </a:ext>
            </a:extLst>
          </p:cNvPr>
          <p:cNvSpPr/>
          <p:nvPr/>
        </p:nvSpPr>
        <p:spPr>
          <a:xfrm>
            <a:off x="320039" y="4388302"/>
            <a:ext cx="5950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sz="3600" dirty="0"/>
              <a:t>Resource Management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ADC0D0-B088-4F70-B7D6-050C4F406CFB}"/>
              </a:ext>
            </a:extLst>
          </p:cNvPr>
          <p:cNvSpPr/>
          <p:nvPr/>
        </p:nvSpPr>
        <p:spPr>
          <a:xfrm>
            <a:off x="320039" y="5138908"/>
            <a:ext cx="5950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sz="3600" dirty="0"/>
              <a:t>Transportation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313563-E4F1-4017-A991-8B319A9D995C}"/>
              </a:ext>
            </a:extLst>
          </p:cNvPr>
          <p:cNvSpPr/>
          <p:nvPr/>
        </p:nvSpPr>
        <p:spPr>
          <a:xfrm>
            <a:off x="6241869" y="3685232"/>
            <a:ext cx="5950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sz="3600" dirty="0"/>
              <a:t>Food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0E40C0-FDBA-409D-800C-497A011797ED}"/>
              </a:ext>
            </a:extLst>
          </p:cNvPr>
          <p:cNvSpPr/>
          <p:nvPr/>
        </p:nvSpPr>
        <p:spPr>
          <a:xfrm>
            <a:off x="6246493" y="4412070"/>
            <a:ext cx="5950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sz="3600" dirty="0"/>
              <a:t>Water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241C50-CAB7-4AD0-BD0B-540F672360C9}"/>
              </a:ext>
            </a:extLst>
          </p:cNvPr>
          <p:cNvSpPr/>
          <p:nvPr/>
        </p:nvSpPr>
        <p:spPr>
          <a:xfrm>
            <a:off x="6246493" y="5126811"/>
            <a:ext cx="5950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sz="3600" dirty="0"/>
              <a:t>Toxic Chemicals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C16689-0298-4D44-B06C-A8624FE818F1}"/>
              </a:ext>
            </a:extLst>
          </p:cNvPr>
          <p:cNvSpPr/>
          <p:nvPr/>
        </p:nvSpPr>
        <p:spPr>
          <a:xfrm>
            <a:off x="3019969" y="5951766"/>
            <a:ext cx="5950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sz="3600" dirty="0"/>
              <a:t>Community Outreach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7373C9-B3C7-43E7-8E52-AB96D07CD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12" y="1336736"/>
            <a:ext cx="2490149" cy="307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5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7EC8FB-9D55-4C13-817E-E2BE2839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467" y="1202266"/>
            <a:ext cx="8381516" cy="5445549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/>
              <a:t>Energy: </a:t>
            </a:r>
            <a:r>
              <a:rPr lang="en-US" sz="3200" i="1" dirty="0">
                <a:solidFill>
                  <a:srgbClr val="FF0000"/>
                </a:solidFill>
              </a:rPr>
              <a:t>LED lighting; </a:t>
            </a:r>
            <a:r>
              <a:rPr lang="en-US" sz="3200" i="1" dirty="0"/>
              <a:t>solar on parsonage!</a:t>
            </a:r>
          </a:p>
          <a:p>
            <a:r>
              <a:rPr lang="en-US" sz="3200" b="1" dirty="0"/>
              <a:t>Resource management: </a:t>
            </a:r>
            <a:br>
              <a:rPr lang="en-US" sz="3200" b="1" dirty="0"/>
            </a:br>
            <a:r>
              <a:rPr lang="en-US" sz="3200" b="1" dirty="0"/>
              <a:t>   </a:t>
            </a:r>
            <a:r>
              <a:rPr lang="en-US" sz="3200" i="1" dirty="0">
                <a:solidFill>
                  <a:srgbClr val="FF0000"/>
                </a:solidFill>
              </a:rPr>
              <a:t>Native shrub and tree sale; planted 10.</a:t>
            </a:r>
            <a:br>
              <a:rPr lang="en-US" sz="3200" i="1" dirty="0">
                <a:solidFill>
                  <a:srgbClr val="FF0000"/>
                </a:solidFill>
              </a:rPr>
            </a:br>
            <a:r>
              <a:rPr lang="en-US" sz="3200" i="1" dirty="0"/>
              <a:t>   PADS went compostable!</a:t>
            </a:r>
          </a:p>
          <a:p>
            <a:r>
              <a:rPr lang="en-US" sz="3200" b="1" dirty="0"/>
              <a:t>Transportation</a:t>
            </a:r>
            <a:r>
              <a:rPr lang="en-US" sz="3200" dirty="0"/>
              <a:t>: </a:t>
            </a:r>
            <a:r>
              <a:rPr lang="en-US" sz="3200" i="1" dirty="0">
                <a:solidFill>
                  <a:srgbClr val="FF0000"/>
                </a:solidFill>
              </a:rPr>
              <a:t>Blessing of the Bikes!</a:t>
            </a:r>
            <a:br>
              <a:rPr lang="en-US" sz="3200" i="1" dirty="0">
                <a:solidFill>
                  <a:srgbClr val="FF0000"/>
                </a:solidFill>
              </a:rPr>
            </a:br>
            <a:r>
              <a:rPr lang="en-US" sz="3200" i="1" dirty="0">
                <a:solidFill>
                  <a:srgbClr val="FF0000"/>
                </a:solidFill>
              </a:rPr>
              <a:t>   </a:t>
            </a:r>
            <a:r>
              <a:rPr lang="en-US" sz="3200" i="1" dirty="0"/>
              <a:t>Electric Car demo. </a:t>
            </a:r>
          </a:p>
          <a:p>
            <a:r>
              <a:rPr lang="en-US" sz="3200" b="1" dirty="0"/>
              <a:t>Food: </a:t>
            </a:r>
            <a:r>
              <a:rPr lang="en-US" sz="3200" i="1" dirty="0">
                <a:solidFill>
                  <a:srgbClr val="FF0000"/>
                </a:solidFill>
              </a:rPr>
              <a:t>Advocate healthy Social Hour food</a:t>
            </a:r>
            <a:br>
              <a:rPr lang="en-US" sz="3200" i="1" dirty="0"/>
            </a:br>
            <a:r>
              <a:rPr lang="en-US" sz="3200" i="1" dirty="0"/>
              <a:t>   Served Mediterranean food for event</a:t>
            </a:r>
          </a:p>
          <a:p>
            <a:r>
              <a:rPr lang="en-US" sz="3200" b="1" dirty="0"/>
              <a:t>Toxic chemicals: </a:t>
            </a:r>
            <a:r>
              <a:rPr lang="en-US" sz="3200" i="1" dirty="0">
                <a:solidFill>
                  <a:srgbClr val="FF0000"/>
                </a:solidFill>
              </a:rPr>
              <a:t>Published scent policy</a:t>
            </a:r>
            <a:br>
              <a:rPr lang="en-US" sz="3200" i="1" dirty="0"/>
            </a:br>
            <a:r>
              <a:rPr lang="en-US" sz="3200" i="1" dirty="0"/>
              <a:t>   Pesticide-free lawn (with signs)</a:t>
            </a:r>
          </a:p>
          <a:p>
            <a:r>
              <a:rPr lang="en-US" sz="3200" b="1" dirty="0"/>
              <a:t>Water: </a:t>
            </a:r>
            <a:r>
              <a:rPr lang="en-US" sz="3200" i="1" dirty="0">
                <a:solidFill>
                  <a:srgbClr val="FF0000"/>
                </a:solidFill>
              </a:rPr>
              <a:t>Planning rain garden</a:t>
            </a:r>
            <a:r>
              <a:rPr lang="en-US" sz="3200" i="1" dirty="0"/>
              <a:t>, </a:t>
            </a:r>
            <a:br>
              <a:rPr lang="en-US" sz="3200" i="1" dirty="0"/>
            </a:br>
            <a:r>
              <a:rPr lang="en-US" sz="3200" i="1" dirty="0"/>
              <a:t>   Unhook downspouts</a:t>
            </a:r>
          </a:p>
          <a:p>
            <a:r>
              <a:rPr lang="en-US" sz="3200" b="1" dirty="0"/>
              <a:t>Community Outreach: </a:t>
            </a:r>
            <a:r>
              <a:rPr lang="en-US" sz="3200" i="1" dirty="0"/>
              <a:t>Active in Interfaith Green Net, </a:t>
            </a:r>
            <a:br>
              <a:rPr lang="en-US" sz="3200" i="1" dirty="0"/>
            </a:br>
            <a:r>
              <a:rPr lang="en-US" sz="3200" i="1" dirty="0"/>
              <a:t>   Host Green Fair, </a:t>
            </a:r>
            <a:r>
              <a:rPr lang="en-US" sz="3200" i="1" dirty="0">
                <a:solidFill>
                  <a:srgbClr val="FF0000"/>
                </a:solidFill>
              </a:rPr>
              <a:t>Showed movies, </a:t>
            </a:r>
            <a:br>
              <a:rPr lang="en-US" sz="3200" i="1" dirty="0">
                <a:solidFill>
                  <a:srgbClr val="FF0000"/>
                </a:solidFill>
              </a:rPr>
            </a:br>
            <a:r>
              <a:rPr lang="en-US" sz="3200" i="1" dirty="0">
                <a:solidFill>
                  <a:srgbClr val="FF0000"/>
                </a:solidFill>
              </a:rPr>
              <a:t>   </a:t>
            </a:r>
            <a:r>
              <a:rPr lang="en-US" sz="3200" i="1" dirty="0"/>
              <a:t>Certified Butterfly Garden</a:t>
            </a:r>
            <a:endParaRPr lang="en-US" sz="32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10699D-1324-4877-A5CA-03601A0698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0040" y="75141"/>
            <a:ext cx="11349990" cy="1127125"/>
          </a:xfrm>
        </p:spPr>
        <p:txBody>
          <a:bodyPr>
            <a:normAutofit/>
          </a:bodyPr>
          <a:lstStyle/>
          <a:p>
            <a:r>
              <a:rPr lang="en-US" dirty="0"/>
              <a:t>NEW! Green Church Certification – Your Reward!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0A7A4B-8F48-4B24-BBF7-385EA428CE06}"/>
              </a:ext>
            </a:extLst>
          </p:cNvPr>
          <p:cNvSpPr txBox="1"/>
          <p:nvPr/>
        </p:nvSpPr>
        <p:spPr>
          <a:xfrm>
            <a:off x="246017" y="3632794"/>
            <a:ext cx="313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Example: </a:t>
            </a:r>
            <a:br>
              <a:rPr lang="en-US" sz="2800" b="1" dirty="0"/>
            </a:br>
            <a:r>
              <a:rPr lang="en-US" sz="2800" dirty="0"/>
              <a:t>Euclid Avenue UMC, 2017-2018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05FBBC-A800-46EC-BD9B-397853300B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0"/>
          <a:stretch/>
        </p:blipFill>
        <p:spPr>
          <a:xfrm>
            <a:off x="342145" y="1269788"/>
            <a:ext cx="2940672" cy="229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1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49581C-CE3A-460F-B541-4586ED367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66"/>
            <a:ext cx="12192000" cy="56652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BDFC72-747C-4E4A-A81C-D2A5F3B5E07F}"/>
              </a:ext>
            </a:extLst>
          </p:cNvPr>
          <p:cNvSpPr txBox="1"/>
          <p:nvPr/>
        </p:nvSpPr>
        <p:spPr>
          <a:xfrm>
            <a:off x="1642533" y="274666"/>
            <a:ext cx="299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00FF"/>
                </a:solidFill>
                <a:latin typeface="Tekton Pro" panose="020F0603020208020904" pitchFamily="34" charset="0"/>
              </a:rPr>
              <a:t>econetnic.org</a:t>
            </a:r>
          </a:p>
        </p:txBody>
      </p:sp>
    </p:spTree>
    <p:extLst>
      <p:ext uri="{BB962C8B-B14F-4D97-AF65-F5344CB8AC3E}">
        <p14:creationId xmlns:p14="http://schemas.microsoft.com/office/powerpoint/2010/main" val="1378040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7D547F5-6426-409B-9227-8628D5996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4489"/>
            <a:ext cx="10515600" cy="4793933"/>
          </a:xfrm>
        </p:spPr>
        <p:txBody>
          <a:bodyPr>
            <a:normAutofit/>
          </a:bodyPr>
          <a:lstStyle/>
          <a:p>
            <a:r>
              <a:rPr lang="en-US" sz="3200" dirty="0"/>
              <a:t>It’s about cutting costs where possible. </a:t>
            </a:r>
          </a:p>
          <a:p>
            <a:r>
              <a:rPr lang="en-US" sz="3200" dirty="0"/>
              <a:t>It’s about shrinking our carbon footprint to</a:t>
            </a:r>
            <a:br>
              <a:rPr lang="en-US" sz="3200" dirty="0"/>
            </a:br>
            <a:r>
              <a:rPr lang="en-US" sz="3200" dirty="0"/>
              <a:t>   care for creation and all life on earth.</a:t>
            </a:r>
          </a:p>
          <a:p>
            <a:r>
              <a:rPr lang="en-US" sz="3200" dirty="0"/>
              <a:t>It’s about our faith. </a:t>
            </a:r>
          </a:p>
          <a:p>
            <a:r>
              <a:rPr lang="en-US" sz="3200" dirty="0"/>
              <a:t>It’s about a spiritual crisis: worshiping the Creator.</a:t>
            </a:r>
          </a:p>
          <a:p>
            <a:r>
              <a:rPr lang="en-US" sz="3200" dirty="0"/>
              <a:t>It’s about evangelism. </a:t>
            </a:r>
          </a:p>
          <a:p>
            <a:endParaRPr lang="en-US" sz="3200" dirty="0"/>
          </a:p>
          <a:p>
            <a:r>
              <a:rPr lang="en-US" sz="3200" i="1" dirty="0"/>
              <a:t>We live green because we are followers of Jesus. </a:t>
            </a:r>
          </a:p>
          <a:p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4D0A3-9113-48E5-8C13-4A7C9DF8247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8200" y="429577"/>
            <a:ext cx="3230880" cy="1204913"/>
          </a:xfrm>
        </p:spPr>
        <p:txBody>
          <a:bodyPr/>
          <a:lstStyle/>
          <a:p>
            <a:r>
              <a:rPr lang="en-US" dirty="0"/>
              <a:t>Why?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859CDF-A174-468D-8A0B-35CAE696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170" y="426720"/>
            <a:ext cx="2431969" cy="3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16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00A7C4-4B7A-42A3-9E4D-26B701C8C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873" y="12358"/>
            <a:ext cx="11734035" cy="1087394"/>
          </a:xfrm>
        </p:spPr>
        <p:txBody>
          <a:bodyPr>
            <a:normAutofit/>
          </a:bodyPr>
          <a:lstStyle/>
          <a:p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We support creation-sensitive investment because we are followers of Jesus. Fortunately, it’s also plain good business!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EFC3F-B7D0-4011-9404-4C441E49799A}"/>
              </a:ext>
            </a:extLst>
          </p:cNvPr>
          <p:cNvGrpSpPr/>
          <p:nvPr/>
        </p:nvGrpSpPr>
        <p:grpSpPr>
          <a:xfrm>
            <a:off x="343272" y="1186250"/>
            <a:ext cx="11333820" cy="5844744"/>
            <a:chOff x="319961" y="1099752"/>
            <a:chExt cx="11105842" cy="55728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25EC41-AA74-436E-B08E-8584CE803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61" y="1099752"/>
              <a:ext cx="8628008" cy="55728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0C53EB-AA4F-473C-97D0-BA3AF4876CC8}"/>
                </a:ext>
              </a:extLst>
            </p:cNvPr>
            <p:cNvSpPr txBox="1"/>
            <p:nvPr/>
          </p:nvSpPr>
          <p:spPr>
            <a:xfrm>
              <a:off x="9226300" y="1373612"/>
              <a:ext cx="2199503" cy="792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u="sng" dirty="0">
                  <a:solidFill>
                    <a:srgbClr val="0000FF"/>
                  </a:solidFill>
                </a:rPr>
                <a:t>Reuters.com </a:t>
              </a:r>
              <a:r>
                <a:rPr lang="en-US" sz="2400" dirty="0">
                  <a:solidFill>
                    <a:srgbClr val="0000FF"/>
                  </a:solidFill>
                </a:rPr>
                <a:t>graphics</a:t>
              </a:r>
              <a:r>
                <a:rPr lang="en-US" sz="2400" i="1" dirty="0"/>
                <a:t>, 3/9/18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8137A84-A5C0-44D9-BB2E-B609EC3174E6}"/>
              </a:ext>
            </a:extLst>
          </p:cNvPr>
          <p:cNvSpPr txBox="1"/>
          <p:nvPr/>
        </p:nvSpPr>
        <p:spPr>
          <a:xfrm>
            <a:off x="9432438" y="2678183"/>
            <a:ext cx="25879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Wind and Solar will even be cheaper to install, operate and maintain than natural gas </a:t>
            </a:r>
            <a:r>
              <a:rPr lang="en-US" sz="2800" b="1" dirty="0"/>
              <a:t>by 2020</a:t>
            </a:r>
            <a:r>
              <a:rPr lang="en-US" sz="2800" dirty="0"/>
              <a:t>, says Morgan Stanley.</a:t>
            </a:r>
          </a:p>
        </p:txBody>
      </p:sp>
    </p:spTree>
    <p:extLst>
      <p:ext uri="{BB962C8B-B14F-4D97-AF65-F5344CB8AC3E}">
        <p14:creationId xmlns:p14="http://schemas.microsoft.com/office/powerpoint/2010/main" val="206146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3934B7-2071-46F6-A21F-62A527532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10065"/>
            <a:ext cx="11615351" cy="6400800"/>
          </a:xfrm>
        </p:spPr>
        <p:txBody>
          <a:bodyPr/>
          <a:lstStyle/>
          <a:p>
            <a:r>
              <a:rPr lang="en-US" dirty="0"/>
              <a:t>For </a:t>
            </a:r>
            <a:r>
              <a:rPr lang="en-US" b="1" dirty="0"/>
              <a:t>better</a:t>
            </a:r>
            <a:r>
              <a:rPr lang="en-US" dirty="0"/>
              <a:t> performance, invest carbon-free! 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Between 1988 and 2013, fossil-free portfolios performed </a:t>
            </a:r>
            <a:br>
              <a:rPr lang="en-US" sz="3200" dirty="0"/>
            </a:br>
            <a:r>
              <a:rPr lang="en-US" sz="3200" dirty="0"/>
              <a:t>- on a par (.05% better) than their benchmarks in U.S. stocks</a:t>
            </a:r>
            <a:br>
              <a:rPr lang="en-US" sz="3200" dirty="0"/>
            </a:br>
            <a:r>
              <a:rPr lang="en-US" sz="3200" dirty="0"/>
              <a:t>- .31% better than benchmarks for global stocks</a:t>
            </a:r>
            <a:br>
              <a:rPr lang="en-US" sz="3200" dirty="0"/>
            </a:b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Over rolling 10-year periods, carbon-free portfolios did better</a:t>
            </a:r>
            <a:br>
              <a:rPr lang="en-US" sz="3200" dirty="0"/>
            </a:br>
            <a:r>
              <a:rPr lang="en-US" sz="3200" dirty="0"/>
              <a:t>- 68% of the time for U.S. stocks vs. benchmarks</a:t>
            </a:r>
            <a:br>
              <a:rPr lang="en-US" sz="3200" dirty="0"/>
            </a:br>
            <a:r>
              <a:rPr lang="en-US" sz="3200" dirty="0"/>
              <a:t>- 100% of the time for global stocks vs benchmarks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BD6B51-C175-4EF4-BF0E-B71B2691047C}"/>
              </a:ext>
            </a:extLst>
          </p:cNvPr>
          <p:cNvSpPr txBox="1"/>
          <p:nvPr/>
        </p:nvSpPr>
        <p:spPr>
          <a:xfrm>
            <a:off x="135924" y="4942704"/>
            <a:ext cx="11920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/>
              <a:t>Aperio</a:t>
            </a:r>
            <a:r>
              <a:rPr lang="en-US" sz="3200" i="1" dirty="0"/>
              <a:t> Group study, 2016, quoted from CFA Matthew Blume to NIC CFA</a:t>
            </a:r>
          </a:p>
          <a:p>
            <a:r>
              <a:rPr lang="en-US" sz="3200" i="1" dirty="0"/>
              <a:t> - A pdf of his full presentation is available at </a:t>
            </a:r>
            <a:r>
              <a:rPr lang="en-US" sz="3200" i="1" u="sng" dirty="0">
                <a:solidFill>
                  <a:srgbClr val="0000FF"/>
                </a:solidFill>
              </a:rPr>
              <a:t>econetnic.org </a:t>
            </a:r>
          </a:p>
        </p:txBody>
      </p:sp>
    </p:spTree>
    <p:extLst>
      <p:ext uri="{BB962C8B-B14F-4D97-AF65-F5344CB8AC3E}">
        <p14:creationId xmlns:p14="http://schemas.microsoft.com/office/powerpoint/2010/main" val="4030830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A9B130-30AC-46E4-A90F-17D1A0DF6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61" y="249224"/>
            <a:ext cx="8486939" cy="635955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49352A-EBDC-4D35-92F1-F5E98B3AA1B1}"/>
              </a:ext>
            </a:extLst>
          </p:cNvPr>
          <p:cNvSpPr txBox="1"/>
          <p:nvPr/>
        </p:nvSpPr>
        <p:spPr>
          <a:xfrm>
            <a:off x="233281" y="2501900"/>
            <a:ext cx="30861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 Example, the Clean 200 list (efficiency, solar, wind) </a:t>
            </a:r>
          </a:p>
          <a:p>
            <a:r>
              <a:rPr lang="en-US" sz="2400" dirty="0"/>
              <a:t>Vs S&amp;P energy benchmark lists 7/1/16 - 2018 quarter 1</a:t>
            </a:r>
          </a:p>
          <a:p>
            <a:r>
              <a:rPr lang="en-US" sz="2400" i="1" u="sng" dirty="0">
                <a:solidFill>
                  <a:srgbClr val="0000FF"/>
                </a:solidFill>
              </a:rPr>
              <a:t>Asyousow.org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5A9D6E-F42E-4295-9B07-5E0A2FD3539C}"/>
              </a:ext>
            </a:extLst>
          </p:cNvPr>
          <p:cNvSpPr txBox="1"/>
          <p:nvPr/>
        </p:nvSpPr>
        <p:spPr>
          <a:xfrm>
            <a:off x="304800" y="249224"/>
            <a:ext cx="294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For </a:t>
            </a:r>
            <a:r>
              <a:rPr lang="en-US" sz="3600" b="1" dirty="0"/>
              <a:t>best</a:t>
            </a:r>
            <a:r>
              <a:rPr lang="en-US" sz="3600" dirty="0"/>
              <a:t> performance, Invest Green! </a:t>
            </a:r>
          </a:p>
        </p:txBody>
      </p:sp>
    </p:spTree>
    <p:extLst>
      <p:ext uri="{BB962C8B-B14F-4D97-AF65-F5344CB8AC3E}">
        <p14:creationId xmlns:p14="http://schemas.microsoft.com/office/powerpoint/2010/main" val="2023571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5D1BC6-3150-475C-9400-36105625C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246" y="13007"/>
            <a:ext cx="5311164" cy="684499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532FBE-CD6F-4F17-B99F-1B590AC705B0}"/>
              </a:ext>
            </a:extLst>
          </p:cNvPr>
          <p:cNvSpPr txBox="1"/>
          <p:nvPr/>
        </p:nvSpPr>
        <p:spPr>
          <a:xfrm>
            <a:off x="580768" y="1458098"/>
            <a:ext cx="594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Considering creation – </a:t>
            </a:r>
            <a:br>
              <a:rPr lang="en-US" sz="4000" dirty="0"/>
            </a:br>
            <a:r>
              <a:rPr lang="en-US" sz="4000" dirty="0"/>
              <a:t>Green living, </a:t>
            </a:r>
            <a:br>
              <a:rPr lang="en-US" sz="4000" dirty="0"/>
            </a:br>
            <a:r>
              <a:rPr lang="en-US" sz="4000" dirty="0"/>
              <a:t>Green church, </a:t>
            </a:r>
            <a:br>
              <a:rPr lang="en-US" sz="4000" dirty="0"/>
            </a:br>
            <a:r>
              <a:rPr lang="en-US" sz="4000" dirty="0"/>
              <a:t>Green investment</a:t>
            </a:r>
            <a:br>
              <a:rPr lang="en-US" sz="4000" dirty="0"/>
            </a:br>
            <a:r>
              <a:rPr lang="en-US" sz="4000" dirty="0"/>
              <a:t>doesn’t need to be hard! </a:t>
            </a:r>
          </a:p>
        </p:txBody>
      </p:sp>
    </p:spTree>
    <p:extLst>
      <p:ext uri="{BB962C8B-B14F-4D97-AF65-F5344CB8AC3E}">
        <p14:creationId xmlns:p14="http://schemas.microsoft.com/office/powerpoint/2010/main" val="19444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BE6DD8-6EBB-4F3F-83EB-45A86392E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Creation Care Affirmation of Faith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9AA6A00-E758-4FBC-9414-B6E48925A9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35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DE12C3-CED4-40E0-9D4F-4032E843F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88720"/>
            <a:ext cx="11195957" cy="2971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one “low-hanging fruit” would you </a:t>
            </a:r>
            <a:r>
              <a:rPr lang="en-US" i="1" dirty="0"/>
              <a:t>like </a:t>
            </a:r>
            <a:r>
              <a:rPr lang="en-US" dirty="0"/>
              <a:t>to do in your congregation to “go green” – or “greener”? </a:t>
            </a:r>
            <a:br>
              <a:rPr lang="en-US" dirty="0"/>
            </a:br>
            <a:r>
              <a:rPr lang="en-US" dirty="0"/>
              <a:t>And why - what does this have to do with your faith? </a:t>
            </a:r>
          </a:p>
          <a:p>
            <a:r>
              <a:rPr lang="en-US" dirty="0"/>
              <a:t>	</a:t>
            </a:r>
            <a:r>
              <a:rPr lang="en-US" i="1" dirty="0"/>
              <a:t>Not should do. </a:t>
            </a:r>
            <a:br>
              <a:rPr lang="en-US" i="1" dirty="0"/>
            </a:br>
            <a:r>
              <a:rPr lang="en-US" i="1" dirty="0"/>
              <a:t>	Not wish you could do if you had the money.</a:t>
            </a:r>
            <a:br>
              <a:rPr lang="en-US" i="1" dirty="0"/>
            </a:br>
            <a:r>
              <a:rPr lang="en-US" i="1" dirty="0"/>
              <a:t> 	One thing you would like to do now.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1BAF075-D3E3-4FE8-85A7-3A9506AC56E7}"/>
              </a:ext>
            </a:extLst>
          </p:cNvPr>
          <p:cNvSpPr txBox="1">
            <a:spLocks/>
          </p:cNvSpPr>
          <p:nvPr/>
        </p:nvSpPr>
        <p:spPr>
          <a:xfrm>
            <a:off x="838200" y="349567"/>
            <a:ext cx="10515600" cy="759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ekton Pro" panose="020F06030202080209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Elevator Speech: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C9BF6C-B249-43CD-AB0C-29C6A8064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" y="4160520"/>
            <a:ext cx="3524250" cy="2352955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C475E82-6770-4E73-8DD2-B1E0E778E58A}"/>
              </a:ext>
            </a:extLst>
          </p:cNvPr>
          <p:cNvSpPr txBox="1">
            <a:spLocks/>
          </p:cNvSpPr>
          <p:nvPr/>
        </p:nvSpPr>
        <p:spPr>
          <a:xfrm>
            <a:off x="4480560" y="4038802"/>
            <a:ext cx="733806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E737911-DB94-499B-AF00-582644845907}"/>
              </a:ext>
            </a:extLst>
          </p:cNvPr>
          <p:cNvSpPr txBox="1">
            <a:spLocks/>
          </p:cNvSpPr>
          <p:nvPr/>
        </p:nvSpPr>
        <p:spPr>
          <a:xfrm>
            <a:off x="4696096" y="4539343"/>
            <a:ext cx="7338060" cy="16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Share and tear!</a:t>
            </a:r>
          </a:p>
          <a:p>
            <a:r>
              <a:rPr lang="en-US" dirty="0"/>
              <a:t>What did you learn about faith?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7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ED497A-726D-4E7C-A2CD-C12521C60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5741" y="468676"/>
            <a:ext cx="6602186" cy="1820408"/>
          </a:xfrm>
        </p:spPr>
        <p:txBody>
          <a:bodyPr/>
          <a:lstStyle/>
          <a:p>
            <a:r>
              <a:rPr lang="en-US" dirty="0"/>
              <a:t>Two final recommendations: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A9310E1-8BD1-41E4-91E1-F3988CB16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9012" y="2537460"/>
            <a:ext cx="7234645" cy="3822451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With others, study </a:t>
            </a:r>
            <a:r>
              <a:rPr lang="en-US" sz="3200" i="1" dirty="0"/>
              <a:t>A Hopeful Earth </a:t>
            </a:r>
            <a:br>
              <a:rPr lang="en-US" sz="3200" i="1" dirty="0"/>
            </a:br>
            <a:r>
              <a:rPr lang="en-US" sz="3200" dirty="0"/>
              <a:t>in your Green Team </a:t>
            </a:r>
            <a:br>
              <a:rPr lang="en-US" sz="3200" dirty="0"/>
            </a:br>
            <a:r>
              <a:rPr lang="en-US" sz="3200" dirty="0"/>
              <a:t>or </a:t>
            </a:r>
            <a:br>
              <a:rPr lang="en-US" sz="3200" dirty="0"/>
            </a:br>
            <a:r>
              <a:rPr lang="en-US" sz="3200" dirty="0"/>
              <a:t>online at </a:t>
            </a:r>
            <a:r>
              <a:rPr lang="en-US" sz="3200" u="sng" dirty="0">
                <a:solidFill>
                  <a:srgbClr val="0000FF"/>
                </a:solidFill>
              </a:rPr>
              <a:t>BeADisciple.com</a:t>
            </a:r>
          </a:p>
          <a:p>
            <a:r>
              <a:rPr lang="en-US" sz="3200" dirty="0">
                <a:solidFill>
                  <a:srgbClr val="0000FF"/>
                </a:solidFill>
              </a:rPr>
              <a:t>Discount code: </a:t>
            </a:r>
            <a:r>
              <a:rPr lang="en-US" sz="3200" i="1" u="sng" dirty="0" err="1">
                <a:solidFill>
                  <a:srgbClr val="0000FF"/>
                </a:solidFill>
              </a:rPr>
              <a:t>econet</a:t>
            </a:r>
            <a:br>
              <a:rPr lang="en-US" sz="3200" i="1" u="sng" dirty="0">
                <a:solidFill>
                  <a:srgbClr val="0000FF"/>
                </a:solidFill>
              </a:rPr>
            </a:br>
            <a:endParaRPr lang="en-US" sz="3200" i="1" u="sng" dirty="0">
              <a:solidFill>
                <a:srgbClr val="0000FF"/>
              </a:solidFill>
            </a:endParaRPr>
          </a:p>
          <a:p>
            <a:r>
              <a:rPr lang="en-US" sz="3200" dirty="0"/>
              <a:t>Show a One Earth Film Fest movie the week of Earth Day, April 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C35AF3-5F63-4F8C-BDFC-03553DAA3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" y="468676"/>
            <a:ext cx="3880757" cy="602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7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BE6DD8-6EBB-4F3F-83EB-45A86392E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Creation Care Affirmation of Faith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9AA6A00-E758-4FBC-9414-B6E48925A9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77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10DE9E-565A-4406-857E-82A36807C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424543"/>
            <a:ext cx="11283043" cy="6204857"/>
          </a:xfrm>
        </p:spPr>
        <p:txBody>
          <a:bodyPr>
            <a:normAutofit/>
          </a:bodyPr>
          <a:lstStyle/>
          <a:p>
            <a:r>
              <a:rPr lang="en-US" i="1" dirty="0"/>
              <a:t>One: Because we find the glory of God not only in a believer’s heart but also in creation, we remember our faith in action for eco-sustainability.</a:t>
            </a:r>
          </a:p>
          <a:p>
            <a:endParaRPr lang="en-US" dirty="0"/>
          </a:p>
          <a:p>
            <a:r>
              <a:rPr lang="en-US" i="1" dirty="0"/>
              <a:t>Many:     </a:t>
            </a:r>
          </a:p>
          <a:p>
            <a:r>
              <a:rPr lang="en-US" b="1" dirty="0"/>
              <a:t>We believe in God, who created the earth.</a:t>
            </a:r>
          </a:p>
          <a:p>
            <a:r>
              <a:rPr lang="en-US" b="1" dirty="0"/>
              <a:t>We believe that humans are part of the natural systems of creation. </a:t>
            </a:r>
          </a:p>
          <a:p>
            <a:r>
              <a:rPr lang="en-US" b="1" dirty="0"/>
              <a:t>We believe that the sins of humanity toward creation are not outside of God’s redeeming grace.</a:t>
            </a:r>
          </a:p>
        </p:txBody>
      </p:sp>
    </p:spTree>
    <p:extLst>
      <p:ext uri="{BB962C8B-B14F-4D97-AF65-F5344CB8AC3E}">
        <p14:creationId xmlns:p14="http://schemas.microsoft.com/office/powerpoint/2010/main" val="3431254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10DE9E-565A-4406-857E-82A36807C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424544"/>
            <a:ext cx="11283043" cy="5943600"/>
          </a:xfrm>
        </p:spPr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We promise to protect God’s gifts </a:t>
            </a:r>
            <a:br>
              <a:rPr lang="en-US" b="1" dirty="0"/>
            </a:br>
            <a:r>
              <a:rPr lang="en-US" b="1" dirty="0"/>
              <a:t>   of land, air and water.</a:t>
            </a:r>
          </a:p>
          <a:p>
            <a:r>
              <a:rPr lang="en-US" b="1" dirty="0"/>
              <a:t>We promise to care for God’s creatures, </a:t>
            </a:r>
            <a:br>
              <a:rPr lang="en-US" b="1" dirty="0"/>
            </a:br>
            <a:r>
              <a:rPr lang="en-US" b="1" dirty="0"/>
              <a:t>   plants and seeds.</a:t>
            </a:r>
          </a:p>
          <a:p>
            <a:r>
              <a:rPr lang="en-US" b="1" dirty="0"/>
              <a:t>We promise to see the natural world </a:t>
            </a:r>
            <a:br>
              <a:rPr lang="en-US" b="1" dirty="0"/>
            </a:br>
            <a:r>
              <a:rPr lang="en-US" b="1" dirty="0"/>
              <a:t>   and the spiritual world as God’s domain </a:t>
            </a:r>
            <a:br>
              <a:rPr lang="en-US" b="1" dirty="0"/>
            </a:br>
            <a:r>
              <a:rPr lang="en-US" b="1" dirty="0"/>
              <a:t>   and act accordingly.</a:t>
            </a:r>
          </a:p>
        </p:txBody>
      </p:sp>
    </p:spTree>
    <p:extLst>
      <p:ext uri="{BB962C8B-B14F-4D97-AF65-F5344CB8AC3E}">
        <p14:creationId xmlns:p14="http://schemas.microsoft.com/office/powerpoint/2010/main" val="1512982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10DE9E-565A-4406-857E-82A36807C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4500"/>
            <a:ext cx="10515600" cy="4653644"/>
          </a:xfrm>
        </p:spPr>
        <p:txBody>
          <a:bodyPr>
            <a:normAutofit/>
          </a:bodyPr>
          <a:lstStyle/>
          <a:p>
            <a:r>
              <a:rPr lang="en-US" i="1" dirty="0"/>
              <a:t>One:  May God's Word and Holy Spirit guide us in caring for creation wherever we exist as the Church.</a:t>
            </a:r>
          </a:p>
          <a:p>
            <a:endParaRPr lang="en-US" dirty="0"/>
          </a:p>
          <a:p>
            <a:r>
              <a:rPr lang="en-US" dirty="0"/>
              <a:t>Many: </a:t>
            </a:r>
          </a:p>
          <a:p>
            <a:r>
              <a:rPr lang="en-US" b="1" dirty="0"/>
              <a:t> Amen!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48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10699D-1324-4877-A5CA-03601A069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1471" y="988106"/>
            <a:ext cx="6602186" cy="4955494"/>
          </a:xfrm>
        </p:spPr>
        <p:txBody>
          <a:bodyPr>
            <a:normAutofit/>
          </a:bodyPr>
          <a:lstStyle/>
          <a:p>
            <a:r>
              <a:rPr lang="en-US" dirty="0"/>
              <a:t>Blessings as you </a:t>
            </a:r>
            <a:br>
              <a:rPr lang="en-US" dirty="0"/>
            </a:br>
            <a:r>
              <a:rPr lang="en-US" dirty="0"/>
              <a:t>Go Green</a:t>
            </a:r>
            <a:br>
              <a:rPr lang="en-US" dirty="0"/>
            </a:br>
            <a:r>
              <a:rPr lang="en-US" dirty="0"/>
              <a:t>at your church!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2CBBE3D-C15F-4E14-BBDD-2D5800B24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1086" y="5641293"/>
            <a:ext cx="6422571" cy="9015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2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10DE9E-565A-4406-857E-82A36807C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424543"/>
            <a:ext cx="11283043" cy="6204857"/>
          </a:xfrm>
        </p:spPr>
        <p:txBody>
          <a:bodyPr>
            <a:normAutofit/>
          </a:bodyPr>
          <a:lstStyle/>
          <a:p>
            <a:r>
              <a:rPr lang="en-US" i="1" dirty="0"/>
              <a:t>One: Because we find the glory of God not only in a believer’s heart but also in creation, we remember our faith in action for eco-sustainability.</a:t>
            </a:r>
          </a:p>
          <a:p>
            <a:endParaRPr lang="en-US" dirty="0"/>
          </a:p>
          <a:p>
            <a:r>
              <a:rPr lang="en-US" i="1" dirty="0"/>
              <a:t>Many:     </a:t>
            </a:r>
          </a:p>
          <a:p>
            <a:r>
              <a:rPr lang="en-US" b="1" dirty="0"/>
              <a:t>We believe in God, who created the earth.</a:t>
            </a:r>
          </a:p>
          <a:p>
            <a:r>
              <a:rPr lang="en-US" b="1" dirty="0"/>
              <a:t>We believe that humans are part of the natural systems of creation. </a:t>
            </a:r>
          </a:p>
          <a:p>
            <a:r>
              <a:rPr lang="en-US" b="1" dirty="0"/>
              <a:t>We believe that the sins of humanity toward creation are not outside of God’s redeeming grace.</a:t>
            </a:r>
          </a:p>
        </p:txBody>
      </p:sp>
    </p:spTree>
    <p:extLst>
      <p:ext uri="{BB962C8B-B14F-4D97-AF65-F5344CB8AC3E}">
        <p14:creationId xmlns:p14="http://schemas.microsoft.com/office/powerpoint/2010/main" val="388380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10DE9E-565A-4406-857E-82A36807C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424544"/>
            <a:ext cx="11283043" cy="5943600"/>
          </a:xfrm>
        </p:spPr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We promise to protect God’s gifts </a:t>
            </a:r>
            <a:br>
              <a:rPr lang="en-US" b="1" dirty="0"/>
            </a:br>
            <a:r>
              <a:rPr lang="en-US" b="1" dirty="0"/>
              <a:t>   of land, air and water.</a:t>
            </a:r>
          </a:p>
          <a:p>
            <a:r>
              <a:rPr lang="en-US" b="1" dirty="0"/>
              <a:t>We promise to care for God’s creatures, </a:t>
            </a:r>
            <a:br>
              <a:rPr lang="en-US" b="1" dirty="0"/>
            </a:br>
            <a:r>
              <a:rPr lang="en-US" b="1" dirty="0"/>
              <a:t>   plants and seeds.</a:t>
            </a:r>
          </a:p>
          <a:p>
            <a:r>
              <a:rPr lang="en-US" b="1" dirty="0"/>
              <a:t>We promise to see the natural world </a:t>
            </a:r>
            <a:br>
              <a:rPr lang="en-US" b="1" dirty="0"/>
            </a:br>
            <a:r>
              <a:rPr lang="en-US" b="1" dirty="0"/>
              <a:t>   and the spiritual world as God’s domain </a:t>
            </a:r>
            <a:br>
              <a:rPr lang="en-US" b="1" dirty="0"/>
            </a:br>
            <a:r>
              <a:rPr lang="en-US" b="1" dirty="0"/>
              <a:t>   and act accordingly.</a:t>
            </a:r>
          </a:p>
        </p:txBody>
      </p:sp>
    </p:spTree>
    <p:extLst>
      <p:ext uri="{BB962C8B-B14F-4D97-AF65-F5344CB8AC3E}">
        <p14:creationId xmlns:p14="http://schemas.microsoft.com/office/powerpoint/2010/main" val="247197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10DE9E-565A-4406-857E-82A36807C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4500"/>
            <a:ext cx="10515600" cy="4653644"/>
          </a:xfrm>
        </p:spPr>
        <p:txBody>
          <a:bodyPr>
            <a:normAutofit/>
          </a:bodyPr>
          <a:lstStyle/>
          <a:p>
            <a:r>
              <a:rPr lang="en-US" i="1" dirty="0"/>
              <a:t>One:  May God's Word and Holy Spirit guide us in caring for creation wherever we exist as the Church.</a:t>
            </a:r>
          </a:p>
          <a:p>
            <a:endParaRPr lang="en-US" dirty="0"/>
          </a:p>
          <a:p>
            <a:r>
              <a:rPr lang="en-US" dirty="0"/>
              <a:t>Many: </a:t>
            </a:r>
          </a:p>
          <a:p>
            <a:r>
              <a:rPr lang="en-US" b="1" dirty="0"/>
              <a:t> Amen!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25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10699D-1324-4877-A5CA-03601A069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1471" y="988106"/>
            <a:ext cx="6602186" cy="4955494"/>
          </a:xfrm>
        </p:spPr>
        <p:txBody>
          <a:bodyPr>
            <a:normAutofit fontScale="90000"/>
          </a:bodyPr>
          <a:lstStyle/>
          <a:p>
            <a:r>
              <a:rPr lang="en-US" dirty="0"/>
              <a:t>Let’s connect!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“green” activities has your church done/is doing?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2CBBE3D-C15F-4E14-BBDD-2D5800B24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1086" y="5641293"/>
            <a:ext cx="6422571" cy="9015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4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7EC8FB-9D55-4C13-817E-E2BE2839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28750"/>
            <a:ext cx="11098530" cy="4939394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/>
              <a:t>Bishop’s eco-sustainability task group – 7 years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/>
              <a:t>2018 Annual Conference: </a:t>
            </a:r>
            <a:br>
              <a:rPr lang="en-US" dirty="0"/>
            </a:br>
            <a:r>
              <a:rPr lang="en-US" dirty="0"/>
              <a:t> legislation providing channels of assistance </a:t>
            </a:r>
            <a:br>
              <a:rPr lang="en-US" dirty="0"/>
            </a:br>
            <a:r>
              <a:rPr lang="en-US" dirty="0"/>
              <a:t>   to congregations and asking us all to “go green”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/>
              <a:t>Now part of NIC Board of Church and Society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/>
              <a:t>Active Facebook page, </a:t>
            </a:r>
            <a:r>
              <a:rPr lang="en-US" i="1" dirty="0">
                <a:solidFill>
                  <a:srgbClr val="0000FF"/>
                </a:solidFill>
              </a:rPr>
              <a:t>Eco-Sustainability Network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/>
              <a:t>Permanent website: </a:t>
            </a:r>
            <a:r>
              <a:rPr lang="en-US" u="sng" dirty="0">
                <a:solidFill>
                  <a:srgbClr val="0000FF"/>
                </a:solidFill>
              </a:rPr>
              <a:t>econetnic.org </a:t>
            </a:r>
            <a:br>
              <a:rPr lang="en-US" u="sng" dirty="0">
                <a:solidFill>
                  <a:srgbClr val="0000FF"/>
                </a:solidFill>
              </a:rPr>
            </a:br>
            <a:r>
              <a:rPr lang="en-US" sz="3200" i="1" dirty="0"/>
              <a:t>blogs, resources, links, green certification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10699D-1324-4877-A5CA-03601A0698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0040" y="210185"/>
            <a:ext cx="11349990" cy="1127125"/>
          </a:xfrm>
        </p:spPr>
        <p:txBody>
          <a:bodyPr>
            <a:normAutofit/>
          </a:bodyPr>
          <a:lstStyle/>
          <a:p>
            <a:r>
              <a:rPr lang="en-US" dirty="0"/>
              <a:t>Where is NIC now? </a:t>
            </a:r>
          </a:p>
        </p:txBody>
      </p:sp>
    </p:spTree>
    <p:extLst>
      <p:ext uri="{BB962C8B-B14F-4D97-AF65-F5344CB8AC3E}">
        <p14:creationId xmlns:p14="http://schemas.microsoft.com/office/powerpoint/2010/main" val="140183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7EC8FB-9D55-4C13-817E-E2BE2839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899" y="1877786"/>
            <a:ext cx="6730365" cy="4576354"/>
          </a:xfrm>
        </p:spPr>
        <p:txBody>
          <a:bodyPr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dirty="0"/>
              <a:t>Form a Green Team</a:t>
            </a:r>
            <a:br>
              <a:rPr lang="en-US" sz="3200" dirty="0"/>
            </a:br>
            <a:endParaRPr lang="en-US" sz="3200" dirty="0"/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dirty="0"/>
              <a:t>Have an Energy Audit</a:t>
            </a:r>
            <a:br>
              <a:rPr lang="en-US" dirty="0"/>
            </a:br>
            <a:endParaRPr lang="en-US" dirty="0"/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dirty="0"/>
              <a:t>Become Styrofoam Free</a:t>
            </a:r>
            <a:br>
              <a:rPr lang="en-US" dirty="0"/>
            </a:br>
            <a:endParaRPr lang="en-US" dirty="0"/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dirty="0"/>
              <a:t>Divest from Fossil Fuel</a:t>
            </a:r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10699D-1324-4877-A5CA-03601A0698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0040" y="210185"/>
            <a:ext cx="11349990" cy="1127125"/>
          </a:xfrm>
        </p:spPr>
        <p:txBody>
          <a:bodyPr>
            <a:normAutofit/>
          </a:bodyPr>
          <a:lstStyle/>
          <a:p>
            <a:r>
              <a:rPr lang="en-US" dirty="0"/>
              <a:t>What did 2018 AC ask every church to do?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EF279-B502-4BEC-856B-3931391EF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1546860"/>
            <a:ext cx="3705550" cy="457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7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7EC8FB-9D55-4C13-817E-E2BE2839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36965"/>
            <a:ext cx="11349990" cy="4449536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/>
              <a:t>Conduct an energy audit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Faith in Place </a:t>
            </a:r>
            <a:r>
              <a:rPr lang="en-US" dirty="0"/>
              <a:t>(</a:t>
            </a:r>
            <a:r>
              <a:rPr lang="en-US" b="1" dirty="0"/>
              <a:t>free</a:t>
            </a:r>
            <a:r>
              <a:rPr lang="en-US" dirty="0"/>
              <a:t>)</a:t>
            </a:r>
            <a:r>
              <a:rPr lang="en-US" i="1" dirty="0"/>
              <a:t> </a:t>
            </a:r>
            <a:br>
              <a:rPr lang="en-US" i="1" dirty="0"/>
            </a:br>
            <a:br>
              <a:rPr lang="en-US" i="1" dirty="0"/>
            </a:br>
            <a:r>
              <a:rPr lang="en-US" dirty="0"/>
              <a:t>or </a:t>
            </a:r>
            <a:r>
              <a:rPr lang="en-US" i="1" dirty="0"/>
              <a:t>Elevate Energy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(more thorough)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10699D-1324-4877-A5CA-03601A0698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0040" y="210185"/>
            <a:ext cx="11349990" cy="1127125"/>
          </a:xfrm>
        </p:spPr>
        <p:txBody>
          <a:bodyPr>
            <a:normAutofit/>
          </a:bodyPr>
          <a:lstStyle/>
          <a:p>
            <a:r>
              <a:rPr lang="en-US" dirty="0"/>
              <a:t>What did 2018 AC ask every church to do?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E9DD85-BD6A-41B2-B4B0-50264C3FC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954" y="1324055"/>
            <a:ext cx="2489835" cy="19394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C47F42-129A-4A85-AADE-A81B07AB6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096" y="3653518"/>
            <a:ext cx="63627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0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676</Words>
  <Application>Microsoft Office PowerPoint</Application>
  <PresentationFormat>Widescreen</PresentationFormat>
  <Paragraphs>119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Tekton Pro</vt:lpstr>
      <vt:lpstr>Wingdings</vt:lpstr>
      <vt:lpstr>Office Theme</vt:lpstr>
      <vt:lpstr>Green My Church!  </vt:lpstr>
      <vt:lpstr>Creation Care Affirmation of Faith</vt:lpstr>
      <vt:lpstr>PowerPoint Presentation</vt:lpstr>
      <vt:lpstr>PowerPoint Presentation</vt:lpstr>
      <vt:lpstr>PowerPoint Presentation</vt:lpstr>
      <vt:lpstr>Let’s connect!   What “green” activities has your church done/is doing? </vt:lpstr>
      <vt:lpstr>Where is NIC now? </vt:lpstr>
      <vt:lpstr>What did 2018 AC ask every church to do? </vt:lpstr>
      <vt:lpstr>What did 2018 AC ask every church to do? </vt:lpstr>
      <vt:lpstr>What did 2018 AC ask every church to do? </vt:lpstr>
      <vt:lpstr>What did 2018 AC ask every church to do? </vt:lpstr>
      <vt:lpstr>What did 2018 AC ask every church to do? </vt:lpstr>
      <vt:lpstr>NEW! Green Church Certification – Your Reward!  </vt:lpstr>
      <vt:lpstr>PowerPoint Presentation</vt:lpstr>
      <vt:lpstr>Why? </vt:lpstr>
      <vt:lpstr>We support creation-sensitive investment because we are followers of Jesus. Fortunately, it’s also plain good business! </vt:lpstr>
      <vt:lpstr>PowerPoint Presentation</vt:lpstr>
      <vt:lpstr>PowerPoint Presentation</vt:lpstr>
      <vt:lpstr>PowerPoint Presentation</vt:lpstr>
      <vt:lpstr>PowerPoint Presentation</vt:lpstr>
      <vt:lpstr>Two final recommendations: </vt:lpstr>
      <vt:lpstr>Creation Care Affirmation of Faith</vt:lpstr>
      <vt:lpstr>PowerPoint Presentation</vt:lpstr>
      <vt:lpstr>PowerPoint Presentation</vt:lpstr>
      <vt:lpstr>PowerPoint Presentation</vt:lpstr>
      <vt:lpstr>Blessings as you  Go Green at your church!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Galbreath</dc:creator>
  <cp:lastModifiedBy>Beth Galbreath</cp:lastModifiedBy>
  <cp:revision>36</cp:revision>
  <dcterms:created xsi:type="dcterms:W3CDTF">2018-12-03T20:49:21Z</dcterms:created>
  <dcterms:modified xsi:type="dcterms:W3CDTF">2019-01-01T19:00:32Z</dcterms:modified>
</cp:coreProperties>
</file>