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8" r:id="rId3"/>
    <p:sldId id="259" r:id="rId4"/>
    <p:sldId id="261" r:id="rId5"/>
    <p:sldId id="262" r:id="rId6"/>
    <p:sldId id="263" r:id="rId7"/>
    <p:sldId id="264" r:id="rId8"/>
    <p:sldId id="380" r:id="rId9"/>
    <p:sldId id="381" r:id="rId10"/>
    <p:sldId id="379" r:id="rId11"/>
    <p:sldId id="377" r:id="rId12"/>
    <p:sldId id="260" r:id="rId13"/>
    <p:sldId id="522" r:id="rId14"/>
    <p:sldId id="511" r:id="rId15"/>
    <p:sldId id="514" r:id="rId16"/>
    <p:sldId id="521" r:id="rId17"/>
    <p:sldId id="523" r:id="rId18"/>
    <p:sldId id="448" r:id="rId19"/>
    <p:sldId id="5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0" autoAdjust="0"/>
    <p:restoredTop sz="79299" autoAdjust="0"/>
  </p:normalViewPr>
  <p:slideViewPr>
    <p:cSldViewPr snapToGrid="0">
      <p:cViewPr varScale="1">
        <p:scale>
          <a:sx n="75" d="100"/>
          <a:sy n="75" d="100"/>
        </p:scale>
        <p:origin x="990" y="72"/>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10/17/2023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10/17/2023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bishops also took these actions, and pointed to the fact that climate issues intersect with other problems, including poverty, racism and colonialism.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40946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We’ve experienced the 8 hottest years on record in the past 8 years.</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But how can that be when we still have snow and cold weather?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95D4AF-76D9-954A-A6C2-1C82F0F8FB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3351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Arial" panose="020B0604020202020204" pitchFamily="34" charset="0"/>
                <a:cs typeface="Arial" panose="020B0604020202020204" pitchFamily="34" charset="0"/>
              </a:rPr>
              <a:t>Imagine taking a walk with a dog off leash. You may be headed in one direction, but the dog?  Erratic! Zig zags! Ahead one minute and behind the next. But the dog is still basically tracking "with" you.</a:t>
            </a:r>
          </a:p>
          <a:p>
            <a:endParaRPr lang="en-US"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Think of climate as the one who is on a steady course. The dog, however, is like weather! Another way to think of the difference is that weather is short-term and climate, long-term.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95D4AF-76D9-954A-A6C2-1C82F0F8FB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latin typeface="Arial" panose="020B0604020202020204" pitchFamily="34" charset="0"/>
                <a:cs typeface="Arial" panose="020B0604020202020204" pitchFamily="34" charset="0"/>
              </a:rPr>
              <a:t>Greenhouse gases, primarily carbon dioxide, are like a blanket in Earth’s atmosphere, like the plastic on a greenhouse. Like a greenhouse roof, the gases let solar radiation in. Some of the heat from sunlight bounces back out into space, but the greenhouse gases hold a lot of it in our atmosphere, which makes life possible by keeping earth from freezing. But when the blanket of greenhouse gases becomes too heavy, the additional heat then bounces back </a:t>
            </a:r>
            <a:r>
              <a:rPr lang="en-US" sz="1600" b="0" i="1" dirty="0">
                <a:latin typeface="Arial" panose="020B0604020202020204" pitchFamily="34" charset="0"/>
                <a:cs typeface="Arial" panose="020B0604020202020204" pitchFamily="34" charset="0"/>
              </a:rPr>
              <a:t>down </a:t>
            </a:r>
            <a:r>
              <a:rPr lang="en-US" sz="1600" b="0" dirty="0">
                <a:latin typeface="Arial" panose="020B0604020202020204" pitchFamily="34" charset="0"/>
                <a:cs typeface="Arial" panose="020B0604020202020204" pitchFamily="34" charset="0"/>
              </a:rPr>
              <a:t>and overheats the atmosphere and oceans, producing global warming, which then produces climate change.</a:t>
            </a:r>
          </a:p>
          <a:p>
            <a:endParaRPr lang="en-US" sz="1600"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95D4AF-76D9-954A-A6C2-1C82F0F8FB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635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latin typeface="Arial" panose="020B0604020202020204" pitchFamily="34" charset="0"/>
                <a:cs typeface="Arial" panose="020B0604020202020204" pitchFamily="34" charset="0"/>
              </a:rPr>
              <a:t>BECAUSE THE GRAPH MAY BE HARD TO READ, TALK ABOUT THE ELEMENTS THERE—MILLENIA, CO2</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NASA’s research shows the dramatic increase in greenhouse gases in general—and of CO2 in particular— in the last 70 years. </a:t>
            </a:r>
          </a:p>
          <a:p>
            <a:r>
              <a:rPr lang="en-US" b="0" dirty="0">
                <a:latin typeface="Arial" panose="020B0604020202020204" pitchFamily="34" charset="0"/>
                <a:cs typeface="Arial" panose="020B0604020202020204" pitchFamily="34" charset="0"/>
              </a:rPr>
              <a:t>And the carbon dioxide content of our air is rising at a much faster pace than ever before in human history.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95D4AF-76D9-954A-A6C2-1C82F0F8FB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1228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Discussion</a:t>
            </a:r>
            <a:r>
              <a:rPr lang="en-US" sz="1600" dirty="0"/>
              <a:t>: What are we doing now? </a:t>
            </a:r>
          </a:p>
          <a:p>
            <a:r>
              <a:rPr lang="en-US" sz="1600" dirty="0"/>
              <a:t>What might we, individually and as a church, do in the future? </a:t>
            </a:r>
          </a:p>
          <a:p>
            <a:r>
              <a:rPr lang="en-US" sz="1600" dirty="0"/>
              <a:t>If possible, collect responses on whiteboard or newsprint. </a:t>
            </a:r>
          </a:p>
        </p:txBody>
      </p:sp>
      <p:sp>
        <p:nvSpPr>
          <p:cNvPr id="4" name="Slide Number Placeholder 3"/>
          <p:cNvSpPr>
            <a:spLocks noGrp="1"/>
          </p:cNvSpPr>
          <p:nvPr>
            <p:ph type="sldNum" sz="quarter" idx="5"/>
          </p:nvPr>
        </p:nvSpPr>
        <p:spPr/>
        <p:txBody>
          <a:bodyPr/>
          <a:lstStyle/>
          <a:p>
            <a:fld id="{7B95D4AF-76D9-954A-A6C2-1C82F0F8FB0A}" type="slidenum">
              <a:rPr lang="en-US" smtClean="0"/>
              <a:t>17</a:t>
            </a:fld>
            <a:endParaRPr lang="en-US" dirty="0"/>
          </a:p>
        </p:txBody>
      </p:sp>
    </p:spTree>
    <p:extLst>
      <p:ext uri="{BB962C8B-B14F-4D97-AF65-F5344CB8AC3E}">
        <p14:creationId xmlns:p14="http://schemas.microsoft.com/office/powerpoint/2010/main" val="103005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before the world began to realize how humans were changing the planetary systems that bring seedtime and harvest, sun and rain, John Wesley himself recognized that the coal that darkened London’s skies and the sewage in its rivers had implications for all living things. And this was about a hundred years before the mid-19</a:t>
            </a:r>
            <a:r>
              <a:rPr lang="en-US" baseline="30000" dirty="0"/>
              <a:t>th</a:t>
            </a:r>
            <a:r>
              <a:rPr lang="en-US" dirty="0"/>
              <a:t> Century decades considered the serious start of the industrial age. </a:t>
            </a:r>
          </a:p>
        </p:txBody>
      </p:sp>
      <p:sp>
        <p:nvSpPr>
          <p:cNvPr id="4" name="Slide Number Placeholder 3"/>
          <p:cNvSpPr>
            <a:spLocks noGrp="1"/>
          </p:cNvSpPr>
          <p:nvPr>
            <p:ph type="sldNum" sz="quarter" idx="5"/>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126297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before the extreme weather disasters of the last eight years, our bishops – at the request of General Conference - were calling for action. </a:t>
            </a:r>
          </a:p>
        </p:txBody>
      </p:sp>
      <p:sp>
        <p:nvSpPr>
          <p:cNvPr id="4" name="Slide Number Placeholder 3"/>
          <p:cNvSpPr>
            <a:spLocks noGrp="1"/>
          </p:cNvSpPr>
          <p:nvPr>
            <p:ph type="sldNum" sz="quarter" idx="5"/>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10072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a:t>
            </a:r>
            <a:r>
              <a:rPr lang="en-US" i="1" dirty="0"/>
              <a:t>lot </a:t>
            </a:r>
            <a:r>
              <a:rPr lang="en-US" i="0" dirty="0"/>
              <a:t>in this seven-page pastoral letter. Beginning with a call to root our lives and actions in Scripture, it goes on to specifics, including…</a:t>
            </a: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366594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Promises that the bishops themselves would take action, including measuring and reducing their own carbon footprint</a:t>
            </a:r>
          </a:p>
        </p:txBody>
      </p:sp>
      <p:sp>
        <p:nvSpPr>
          <p:cNvPr id="4" name="Slide Number Placeholder 3"/>
          <p:cNvSpPr>
            <a:spLocks noGrp="1"/>
          </p:cNvSpPr>
          <p:nvPr>
            <p:ph type="sldNum" sz="quarter" idx="5"/>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294488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to help everyone else do the same. </a:t>
            </a:r>
          </a:p>
        </p:txBody>
      </p:sp>
      <p:sp>
        <p:nvSpPr>
          <p:cNvPr id="4" name="Slide Number Placeholder 3"/>
          <p:cNvSpPr>
            <a:spLocks noGrp="1"/>
          </p:cNvSpPr>
          <p:nvPr>
            <p:ph type="sldNum" sz="quarter" idx="5"/>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30345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the general agencies of the United Methodist Church began to take this language seriously. </a:t>
            </a:r>
          </a:p>
        </p:txBody>
      </p:sp>
      <p:sp>
        <p:nvSpPr>
          <p:cNvPr id="4" name="Slide Number Placeholder 3"/>
          <p:cNvSpPr>
            <a:spLocks noGrp="1"/>
          </p:cNvSpPr>
          <p:nvPr>
            <p:ph type="sldNum" sz="quarter" idx="5"/>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75984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 wasn’t just a pledge to reach net-zero, that is, to so reduce carbon emissions in every part of the agencies’ operations that the small amount of unavoidable fossil carbon emissions could be offset by natural systems, such as by planting trees. </a:t>
            </a:r>
          </a:p>
        </p:txBody>
      </p:sp>
      <p:sp>
        <p:nvSpPr>
          <p:cNvPr id="4" name="Slide Number Placeholder 3"/>
          <p:cNvSpPr>
            <a:spLocks noGrp="1"/>
          </p:cNvSpPr>
          <p:nvPr>
            <p:ph type="sldNum" sz="quarter" idx="5"/>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175455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year, </a:t>
            </a:r>
            <a:r>
              <a:rPr lang="en-US" i="0" dirty="0"/>
              <a:t>the Council of Bishops </a:t>
            </a:r>
            <a:r>
              <a:rPr lang="en-US" i="1" dirty="0"/>
              <a:t> </a:t>
            </a:r>
            <a:r>
              <a:rPr lang="en-US" i="0" dirty="0"/>
              <a:t>endorsed the Multi-Agency Net Zero Covenant, and also pointed to this existing official stand of the church, in the 2016 </a:t>
            </a:r>
            <a:r>
              <a:rPr lang="en-US" i="1" dirty="0"/>
              <a:t>Book of Discipline. </a:t>
            </a:r>
            <a:r>
              <a:rPr lang="en-US" i="0"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88045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p:nvSpPr>
        <p:spPr>
          <a:xfrm>
            <a:off x="1568897"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1470253"/>
            <a:ext cx="4846320" cy="2387600"/>
          </a:xfrm>
        </p:spPr>
        <p:txBody>
          <a:bodyPr anchor="b">
            <a:normAutofit/>
          </a:bodyPr>
          <a:lstStyle>
            <a:lvl1pPr algn="l">
              <a:lnSpc>
                <a:spcPct val="90000"/>
              </a:lnSpc>
              <a:defRPr sz="4800">
                <a:solidFill>
                  <a:schemeClr val="bg1"/>
                </a:solidFill>
              </a:defRPr>
            </a:lvl1pPr>
          </a:lstStyle>
          <a:p>
            <a:r>
              <a:rPr lang="en-US" dirty="0"/>
              <a:t>Click to edit Master title style</a:t>
            </a:r>
            <a:endParaRPr dirty="0"/>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pic>
        <p:nvPicPr>
          <p:cNvPr id="5" name="Picture 4">
            <a:extLst>
              <a:ext uri="{FF2B5EF4-FFF2-40B4-BE49-F238E27FC236}">
                <a16:creationId xmlns:a16="http://schemas.microsoft.com/office/drawing/2014/main" id="{9F250789-1FBF-DE5B-7EBE-03B945BC5C7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584876" y="4636155"/>
            <a:ext cx="5013221" cy="1307444"/>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10/17/2023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10/17/2023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6FA35A-5DC3-D340-A379-9ADC88998E9F}"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05F59-F7C1-BF41-BB41-CD865D6C8872}" type="slidenum">
              <a:rPr lang="en-US" smtClean="0"/>
              <a:t>‹#›</a:t>
            </a:fld>
            <a:endParaRPr lang="en-US" dirty="0"/>
          </a:p>
        </p:txBody>
      </p:sp>
    </p:spTree>
    <p:extLst>
      <p:ext uri="{BB962C8B-B14F-4D97-AF65-F5344CB8AC3E}">
        <p14:creationId xmlns:p14="http://schemas.microsoft.com/office/powerpoint/2010/main" val="4852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6FA35A-5DC3-D340-A379-9ADC88998E9F}"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05F59-F7C1-BF41-BB41-CD865D6C8872}" type="slidenum">
              <a:rPr lang="en-US" smtClean="0"/>
              <a:t>‹#›</a:t>
            </a:fld>
            <a:endParaRPr lang="en-US" dirty="0"/>
          </a:p>
        </p:txBody>
      </p:sp>
    </p:spTree>
    <p:extLst>
      <p:ext uri="{BB962C8B-B14F-4D97-AF65-F5344CB8AC3E}">
        <p14:creationId xmlns:p14="http://schemas.microsoft.com/office/powerpoint/2010/main" val="440506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6FA35A-5DC3-D340-A379-9ADC88998E9F}"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05F59-F7C1-BF41-BB41-CD865D6C8872}" type="slidenum">
              <a:rPr lang="en-US" smtClean="0"/>
              <a:t>‹#›</a:t>
            </a:fld>
            <a:endParaRPr lang="en-US" dirty="0"/>
          </a:p>
        </p:txBody>
      </p:sp>
    </p:spTree>
    <p:extLst>
      <p:ext uri="{BB962C8B-B14F-4D97-AF65-F5344CB8AC3E}">
        <p14:creationId xmlns:p14="http://schemas.microsoft.com/office/powerpoint/2010/main" val="89503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6FA35A-5DC3-D340-A379-9ADC88998E9F}"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05F59-F7C1-BF41-BB41-CD865D6C8872}" type="slidenum">
              <a:rPr lang="en-US" smtClean="0"/>
              <a:t>‹#›</a:t>
            </a:fld>
            <a:endParaRPr lang="en-US" dirty="0"/>
          </a:p>
        </p:txBody>
      </p:sp>
    </p:spTree>
    <p:extLst>
      <p:ext uri="{BB962C8B-B14F-4D97-AF65-F5344CB8AC3E}">
        <p14:creationId xmlns:p14="http://schemas.microsoft.com/office/powerpoint/2010/main" val="1483571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6FA35A-5DC3-D340-A379-9ADC88998E9F}" type="datetimeFigureOut">
              <a:rPr lang="en-US" smtClean="0"/>
              <a:t>10/17/2023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05F59-F7C1-BF41-BB41-CD865D6C8872}" type="slidenum">
              <a:rPr lang="en-US" smtClean="0"/>
              <a:t>‹#›</a:t>
            </a:fld>
            <a:endParaRPr lang="en-US" dirty="0"/>
          </a:p>
        </p:txBody>
      </p:sp>
    </p:spTree>
    <p:extLst>
      <p:ext uri="{BB962C8B-B14F-4D97-AF65-F5344CB8AC3E}">
        <p14:creationId xmlns:p14="http://schemas.microsoft.com/office/powerpoint/2010/main" val="1098851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6FA35A-5DC3-D340-A379-9ADC88998E9F}" type="datetimeFigureOut">
              <a:rPr lang="en-US" smtClean="0"/>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05F59-F7C1-BF41-BB41-CD865D6C8872}" type="slidenum">
              <a:rPr lang="en-US" smtClean="0"/>
              <a:t>‹#›</a:t>
            </a:fld>
            <a:endParaRPr lang="en-US" dirty="0"/>
          </a:p>
        </p:txBody>
      </p:sp>
    </p:spTree>
    <p:extLst>
      <p:ext uri="{BB962C8B-B14F-4D97-AF65-F5344CB8AC3E}">
        <p14:creationId xmlns:p14="http://schemas.microsoft.com/office/powerpoint/2010/main" val="185658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FA35A-5DC3-D340-A379-9ADC88998E9F}" type="datetimeFigureOut">
              <a:rPr lang="en-US" smtClean="0"/>
              <a:t>10/17/2023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05F59-F7C1-BF41-BB41-CD865D6C8872}" type="slidenum">
              <a:rPr lang="en-US" smtClean="0"/>
              <a:t>‹#›</a:t>
            </a:fld>
            <a:endParaRPr lang="en-US" dirty="0"/>
          </a:p>
        </p:txBody>
      </p:sp>
    </p:spTree>
    <p:extLst>
      <p:ext uri="{BB962C8B-B14F-4D97-AF65-F5344CB8AC3E}">
        <p14:creationId xmlns:p14="http://schemas.microsoft.com/office/powerpoint/2010/main" val="98359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FA35A-5DC3-D340-A379-9ADC88998E9F}"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05F59-F7C1-BF41-BB41-CD865D6C8872}" type="slidenum">
              <a:rPr lang="en-US" smtClean="0"/>
              <a:t>‹#›</a:t>
            </a:fld>
            <a:endParaRPr lang="en-US" dirty="0"/>
          </a:p>
        </p:txBody>
      </p:sp>
    </p:spTree>
    <p:extLst>
      <p:ext uri="{BB962C8B-B14F-4D97-AF65-F5344CB8AC3E}">
        <p14:creationId xmlns:p14="http://schemas.microsoft.com/office/powerpoint/2010/main" val="61243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618" y="276087"/>
            <a:ext cx="10269357" cy="846131"/>
          </a:xfrm>
        </p:spPr>
        <p:txBody>
          <a:bodyPr>
            <a:normAutofit/>
          </a:bodyPr>
          <a:lstStyle>
            <a:lvl1pPr>
              <a:defRPr sz="4400">
                <a:latin typeface="Abadi" panose="020B0604020104020204"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512618" y="1274619"/>
            <a:ext cx="11346873" cy="4170218"/>
          </a:xfrm>
        </p:spPr>
        <p:txBody>
          <a:bodyPr>
            <a:normAutofit/>
          </a:bodyPr>
          <a:lstStyle>
            <a:lvl1pPr marL="0" indent="0">
              <a:buNone/>
              <a:defRPr sz="28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Picture 6" descr="A green square with a white border&#10;&#10;Description automatically generated with medium confidence">
            <a:extLst>
              <a:ext uri="{FF2B5EF4-FFF2-40B4-BE49-F238E27FC236}">
                <a16:creationId xmlns:a16="http://schemas.microsoft.com/office/drawing/2014/main" id="{C3C3E370-087D-DBBD-CA8A-7B21971A38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8" b="21873"/>
          <a:stretch/>
        </p:blipFill>
        <p:spPr>
          <a:xfrm>
            <a:off x="0" y="5734715"/>
            <a:ext cx="12192000" cy="1149179"/>
          </a:xfrm>
          <a:prstGeom prst="rect">
            <a:avLst/>
          </a:prstGeom>
        </p:spPr>
      </p:pic>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FA35A-5DC3-D340-A379-9ADC88998E9F}"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05F59-F7C1-BF41-BB41-CD865D6C8872}" type="slidenum">
              <a:rPr lang="en-US" smtClean="0"/>
              <a:t>‹#›</a:t>
            </a:fld>
            <a:endParaRPr lang="en-US" dirty="0"/>
          </a:p>
        </p:txBody>
      </p:sp>
    </p:spTree>
    <p:extLst>
      <p:ext uri="{BB962C8B-B14F-4D97-AF65-F5344CB8AC3E}">
        <p14:creationId xmlns:p14="http://schemas.microsoft.com/office/powerpoint/2010/main" val="585934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6FA35A-5DC3-D340-A379-9ADC88998E9F}"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05F59-F7C1-BF41-BB41-CD865D6C8872}" type="slidenum">
              <a:rPr lang="en-US" smtClean="0"/>
              <a:t>‹#›</a:t>
            </a:fld>
            <a:endParaRPr lang="en-US" dirty="0"/>
          </a:p>
        </p:txBody>
      </p:sp>
    </p:spTree>
    <p:extLst>
      <p:ext uri="{BB962C8B-B14F-4D97-AF65-F5344CB8AC3E}">
        <p14:creationId xmlns:p14="http://schemas.microsoft.com/office/powerpoint/2010/main" val="289369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6FA35A-5DC3-D340-A379-9ADC88998E9F}"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05F59-F7C1-BF41-BB41-CD865D6C8872}" type="slidenum">
              <a:rPr lang="en-US" smtClean="0"/>
              <a:t>‹#›</a:t>
            </a:fld>
            <a:endParaRPr lang="en-US" dirty="0"/>
          </a:p>
        </p:txBody>
      </p:sp>
    </p:spTree>
    <p:extLst>
      <p:ext uri="{BB962C8B-B14F-4D97-AF65-F5344CB8AC3E}">
        <p14:creationId xmlns:p14="http://schemas.microsoft.com/office/powerpoint/2010/main" val="353684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10/17/2023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10/17/2023</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10/17/2023</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10/17/2023</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10/17/2023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10/17/2023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10/17/2023</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FA35A-5DC3-D340-A379-9ADC88998E9F}" type="datetimeFigureOut">
              <a:rPr lang="en-US" smtClean="0"/>
              <a:t>10/17/2023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05F59-F7C1-BF41-BB41-CD865D6C8872}" type="slidenum">
              <a:rPr lang="en-US" smtClean="0"/>
              <a:t>‹#›</a:t>
            </a:fld>
            <a:endParaRPr lang="en-US" dirty="0"/>
          </a:p>
        </p:txBody>
      </p:sp>
    </p:spTree>
    <p:extLst>
      <p:ext uri="{BB962C8B-B14F-4D97-AF65-F5344CB8AC3E}">
        <p14:creationId xmlns:p14="http://schemas.microsoft.com/office/powerpoint/2010/main" val="15137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Introducing the Northern Illinois Conference </a:t>
            </a:r>
            <a:br>
              <a:rPr lang="en-US" dirty="0"/>
            </a:br>
            <a:r>
              <a:rPr lang="en-US" dirty="0"/>
              <a:t>Net-Zero effort</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C27D-7D62-E9F1-7A71-FB11CC5640BC}"/>
              </a:ext>
            </a:extLst>
          </p:cNvPr>
          <p:cNvSpPr>
            <a:spLocks noGrp="1"/>
          </p:cNvSpPr>
          <p:nvPr>
            <p:ph type="title"/>
          </p:nvPr>
        </p:nvSpPr>
        <p:spPr>
          <a:xfrm>
            <a:off x="512618" y="276087"/>
            <a:ext cx="6276109" cy="846131"/>
          </a:xfrm>
        </p:spPr>
        <p:txBody>
          <a:bodyPr/>
          <a:lstStyle/>
          <a:p>
            <a:r>
              <a:rPr lang="en-US" dirty="0"/>
              <a:t>Council of Bishops: 2021</a:t>
            </a:r>
          </a:p>
        </p:txBody>
      </p:sp>
      <p:sp>
        <p:nvSpPr>
          <p:cNvPr id="3" name="Content Placeholder 2">
            <a:extLst>
              <a:ext uri="{FF2B5EF4-FFF2-40B4-BE49-F238E27FC236}">
                <a16:creationId xmlns:a16="http://schemas.microsoft.com/office/drawing/2014/main" id="{ADE2AD5D-9BC7-26F0-0FFA-90B7C76D958A}"/>
              </a:ext>
            </a:extLst>
          </p:cNvPr>
          <p:cNvSpPr>
            <a:spLocks noGrp="1"/>
          </p:cNvSpPr>
          <p:nvPr>
            <p:ph idx="1"/>
          </p:nvPr>
        </p:nvSpPr>
        <p:spPr>
          <a:xfrm>
            <a:off x="512618" y="1676400"/>
            <a:ext cx="11346873" cy="3768436"/>
          </a:xfrm>
        </p:spPr>
        <p:txBody>
          <a:bodyPr/>
          <a:lstStyle/>
          <a:p>
            <a:pPr marL="457200" indent="-457200">
              <a:buFont typeface="Wingdings" panose="05000000000000000000" pitchFamily="2" charset="2"/>
              <a:buChar char="Ø"/>
            </a:pPr>
            <a:r>
              <a:rPr lang="en-US" dirty="0"/>
              <a:t>Urged annual conferences to join the Multi-Agency Net-Zero</a:t>
            </a:r>
            <a:br>
              <a:rPr lang="en-US" dirty="0"/>
            </a:br>
            <a:r>
              <a:rPr lang="en-US" dirty="0"/>
              <a:t>    Covenant, and take action appropriate to their settings</a:t>
            </a:r>
            <a:br>
              <a:rPr lang="en-US" dirty="0"/>
            </a:br>
            <a:endParaRPr lang="en-US" dirty="0"/>
          </a:p>
          <a:p>
            <a:pPr marL="457200" indent="-457200">
              <a:buFont typeface="Wingdings" panose="05000000000000000000" pitchFamily="2" charset="2"/>
              <a:buChar char="Ø"/>
            </a:pPr>
            <a:r>
              <a:rPr lang="en-US" dirty="0"/>
              <a:t>Promised to review its </a:t>
            </a:r>
            <a:r>
              <a:rPr lang="en-US" i="1" dirty="0"/>
              <a:t>God’s Renewed Creation </a:t>
            </a:r>
            <a:r>
              <a:rPr lang="en-US" dirty="0"/>
              <a:t>“</a:t>
            </a:r>
            <a:r>
              <a:rPr lang="en-US" sz="3200" b="0" i="0" u="none" strike="noStrike" baseline="0" dirty="0">
                <a:solidFill>
                  <a:srgbClr val="000000"/>
                </a:solidFill>
                <a:latin typeface="Calibri" panose="020F0502020204030204" pitchFamily="34" charset="0"/>
              </a:rPr>
              <a:t>to determine how to best address the intersection of climate change, poverty, racism, and colonialism. Work alongside partners, including UMW, GBCS, GBGM, </a:t>
            </a:r>
            <a:r>
              <a:rPr lang="en-US" sz="3200" b="0" i="0" u="none" strike="noStrike" baseline="0" dirty="0" err="1">
                <a:solidFill>
                  <a:srgbClr val="000000"/>
                </a:solidFill>
                <a:latin typeface="Calibri" panose="020F0502020204030204" pitchFamily="34" charset="0"/>
              </a:rPr>
              <a:t>Wespath</a:t>
            </a:r>
            <a:r>
              <a:rPr lang="en-US" sz="3200" b="0" i="0" u="none" strike="noStrike" baseline="0" dirty="0">
                <a:solidFill>
                  <a:srgbClr val="000000"/>
                </a:solidFill>
                <a:latin typeface="Calibri" panose="020F0502020204030204" pitchFamily="34" charset="0"/>
              </a:rPr>
              <a:t>, Ecumenical, and Interfaith Partners at the general Church and local community level.” </a:t>
            </a:r>
          </a:p>
          <a:p>
            <a:endParaRPr lang="en-US" dirty="0"/>
          </a:p>
        </p:txBody>
      </p:sp>
      <p:pic>
        <p:nvPicPr>
          <p:cNvPr id="5" name="Picture 4">
            <a:extLst>
              <a:ext uri="{FF2B5EF4-FFF2-40B4-BE49-F238E27FC236}">
                <a16:creationId xmlns:a16="http://schemas.microsoft.com/office/drawing/2014/main" id="{9A7924F3-792C-4E4C-7F57-C2C246F21EC9}"/>
              </a:ext>
            </a:extLst>
          </p:cNvPr>
          <p:cNvPicPr>
            <a:picLocks noChangeAspect="1"/>
          </p:cNvPicPr>
          <p:nvPr/>
        </p:nvPicPr>
        <p:blipFill>
          <a:blip r:embed="rId3"/>
          <a:stretch>
            <a:fillRect/>
          </a:stretch>
        </p:blipFill>
        <p:spPr>
          <a:xfrm>
            <a:off x="7009616" y="276087"/>
            <a:ext cx="4849875" cy="1163970"/>
          </a:xfrm>
          <a:prstGeom prst="rect">
            <a:avLst/>
          </a:prstGeom>
        </p:spPr>
      </p:pic>
    </p:spTree>
    <p:extLst>
      <p:ext uri="{BB962C8B-B14F-4D97-AF65-F5344CB8AC3E}">
        <p14:creationId xmlns:p14="http://schemas.microsoft.com/office/powerpoint/2010/main" val="198877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6BAC6-268C-EB7B-2E0F-C94F57DCCDF6}"/>
              </a:ext>
            </a:extLst>
          </p:cNvPr>
          <p:cNvSpPr>
            <a:spLocks noGrp="1"/>
          </p:cNvSpPr>
          <p:nvPr>
            <p:ph type="ctrTitle"/>
          </p:nvPr>
        </p:nvSpPr>
        <p:spPr>
          <a:xfrm>
            <a:off x="1751777" y="773567"/>
            <a:ext cx="4846320" cy="3377518"/>
          </a:xfrm>
        </p:spPr>
        <p:txBody>
          <a:bodyPr>
            <a:normAutofit fontScale="90000"/>
          </a:bodyPr>
          <a:lstStyle/>
          <a:p>
            <a:r>
              <a:rPr lang="en-US" dirty="0"/>
              <a:t>So, why? </a:t>
            </a:r>
            <a:br>
              <a:rPr lang="en-US" dirty="0"/>
            </a:br>
            <a:r>
              <a:rPr lang="en-US" dirty="0"/>
              <a:t>Why do the bishops use the words “climate </a:t>
            </a:r>
            <a:r>
              <a:rPr lang="en-US" i="1" dirty="0"/>
              <a:t>crisis”?</a:t>
            </a:r>
            <a:endParaRPr lang="en-US" dirty="0"/>
          </a:p>
        </p:txBody>
      </p:sp>
    </p:spTree>
    <p:extLst>
      <p:ext uri="{BB962C8B-B14F-4D97-AF65-F5344CB8AC3E}">
        <p14:creationId xmlns:p14="http://schemas.microsoft.com/office/powerpoint/2010/main" val="241340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A close-up of a map&#10;&#10;Description automatically generated">
            <a:extLst>
              <a:ext uri="{FF2B5EF4-FFF2-40B4-BE49-F238E27FC236}">
                <a16:creationId xmlns:a16="http://schemas.microsoft.com/office/drawing/2014/main" id="{AD2E52CB-A276-9955-D79F-6CFB2302D25F}"/>
              </a:ext>
            </a:extLst>
          </p:cNvPr>
          <p:cNvPicPr>
            <a:picLocks noChangeAspect="1"/>
          </p:cNvPicPr>
          <p:nvPr/>
        </p:nvPicPr>
        <p:blipFill>
          <a:blip r:embed="rId3"/>
          <a:stretch>
            <a:fillRect/>
          </a:stretch>
        </p:blipFill>
        <p:spPr>
          <a:xfrm>
            <a:off x="1490870" y="341613"/>
            <a:ext cx="9175578" cy="6059188"/>
          </a:xfrm>
          <a:prstGeom prst="rect">
            <a:avLst/>
          </a:prstGeom>
        </p:spPr>
      </p:pic>
      <p:sp>
        <p:nvSpPr>
          <p:cNvPr id="2" name="Rectangle 1">
            <a:extLst>
              <a:ext uri="{FF2B5EF4-FFF2-40B4-BE49-F238E27FC236}">
                <a16:creationId xmlns:a16="http://schemas.microsoft.com/office/drawing/2014/main" id="{3423C8E5-AB4B-5D07-9206-5C4D3F325791}"/>
              </a:ext>
            </a:extLst>
          </p:cNvPr>
          <p:cNvSpPr/>
          <p:nvPr/>
        </p:nvSpPr>
        <p:spPr>
          <a:xfrm>
            <a:off x="8686800" y="4953000"/>
            <a:ext cx="1447800" cy="990600"/>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132074262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7DB59-BF8E-3045-A059-5DC2635472EA}"/>
              </a:ext>
            </a:extLst>
          </p:cNvPr>
          <p:cNvSpPr>
            <a:spLocks noGrp="1"/>
          </p:cNvSpPr>
          <p:nvPr>
            <p:ph idx="1"/>
          </p:nvPr>
        </p:nvSpPr>
        <p:spPr/>
        <p:txBody>
          <a:bodyPr/>
          <a:lstStyle/>
          <a:p>
            <a:r>
              <a:rPr lang="en-US" dirty="0"/>
              <a:t>Imagine</a:t>
            </a:r>
          </a:p>
        </p:txBody>
      </p:sp>
      <p:pic>
        <p:nvPicPr>
          <p:cNvPr id="5" name="Picture 4">
            <a:extLst>
              <a:ext uri="{FF2B5EF4-FFF2-40B4-BE49-F238E27FC236}">
                <a16:creationId xmlns:a16="http://schemas.microsoft.com/office/drawing/2014/main" id="{094B21EF-63FA-9C44-B30F-57D9140E4BB0}"/>
              </a:ext>
            </a:extLst>
          </p:cNvPr>
          <p:cNvPicPr>
            <a:picLocks noChangeAspect="1"/>
          </p:cNvPicPr>
          <p:nvPr/>
        </p:nvPicPr>
        <p:blipFill>
          <a:blip r:embed="rId3"/>
          <a:stretch>
            <a:fillRect/>
          </a:stretch>
        </p:blipFill>
        <p:spPr>
          <a:xfrm>
            <a:off x="316676" y="0"/>
            <a:ext cx="11558649" cy="6858000"/>
          </a:xfrm>
          <a:prstGeom prst="rect">
            <a:avLst/>
          </a:prstGeom>
        </p:spPr>
      </p:pic>
      <p:sp>
        <p:nvSpPr>
          <p:cNvPr id="6" name="TextBox 5">
            <a:extLst>
              <a:ext uri="{FF2B5EF4-FFF2-40B4-BE49-F238E27FC236}">
                <a16:creationId xmlns:a16="http://schemas.microsoft.com/office/drawing/2014/main" id="{2EF0BE2F-81D9-534D-BEBB-D68DE28A6E5F}"/>
              </a:ext>
            </a:extLst>
          </p:cNvPr>
          <p:cNvSpPr txBox="1"/>
          <p:nvPr/>
        </p:nvSpPr>
        <p:spPr>
          <a:xfrm>
            <a:off x="5638800" y="797605"/>
            <a:ext cx="2057400" cy="707886"/>
          </a:xfrm>
          <a:prstGeom prst="rect">
            <a:avLst/>
          </a:prstGeom>
          <a:noFill/>
        </p:spPr>
        <p:txBody>
          <a:bodyPr wrap="square" rtlCol="0">
            <a:spAutoFit/>
          </a:bodyPr>
          <a:lstStyle/>
          <a:p>
            <a:pPr defTabSz="457200"/>
            <a:r>
              <a:rPr lang="en-US" sz="4000" b="1" dirty="0">
                <a:solidFill>
                  <a:prstClr val="white"/>
                </a:solidFill>
                <a:latin typeface="Calibri"/>
              </a:rPr>
              <a:t>Climate</a:t>
            </a:r>
          </a:p>
        </p:txBody>
      </p:sp>
      <p:sp>
        <p:nvSpPr>
          <p:cNvPr id="7" name="TextBox 6">
            <a:extLst>
              <a:ext uri="{FF2B5EF4-FFF2-40B4-BE49-F238E27FC236}">
                <a16:creationId xmlns:a16="http://schemas.microsoft.com/office/drawing/2014/main" id="{AC95305E-A6F2-E245-8429-9E4F04C4512E}"/>
              </a:ext>
            </a:extLst>
          </p:cNvPr>
          <p:cNvSpPr txBox="1"/>
          <p:nvPr/>
        </p:nvSpPr>
        <p:spPr>
          <a:xfrm>
            <a:off x="2971800" y="5967825"/>
            <a:ext cx="2514600" cy="984885"/>
          </a:xfrm>
          <a:prstGeom prst="rect">
            <a:avLst/>
          </a:prstGeom>
          <a:noFill/>
        </p:spPr>
        <p:txBody>
          <a:bodyPr wrap="square" rtlCol="0">
            <a:spAutoFit/>
          </a:bodyPr>
          <a:lstStyle/>
          <a:p>
            <a:pPr defTabSz="457200"/>
            <a:r>
              <a:rPr lang="en-US" sz="4000" b="1" dirty="0">
                <a:solidFill>
                  <a:prstClr val="black"/>
                </a:solidFill>
                <a:latin typeface="Calibri"/>
              </a:rPr>
              <a:t>Weather</a:t>
            </a:r>
          </a:p>
          <a:p>
            <a:pPr defTabSz="457200"/>
            <a:endParaRPr lang="en-US" dirty="0">
              <a:solidFill>
                <a:prstClr val="black"/>
              </a:solidFill>
              <a:latin typeface="Calibri"/>
            </a:endParaRPr>
          </a:p>
        </p:txBody>
      </p:sp>
    </p:spTree>
    <p:extLst>
      <p:ext uri="{BB962C8B-B14F-4D97-AF65-F5344CB8AC3E}">
        <p14:creationId xmlns:p14="http://schemas.microsoft.com/office/powerpoint/2010/main" val="360988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0B17EF-FE40-C544-8B9D-63BF8E391866}"/>
              </a:ext>
            </a:extLst>
          </p:cNvPr>
          <p:cNvPicPr>
            <a:picLocks noChangeAspect="1"/>
          </p:cNvPicPr>
          <p:nvPr/>
        </p:nvPicPr>
        <p:blipFill>
          <a:blip r:embed="rId3"/>
          <a:stretch>
            <a:fillRect/>
          </a:stretch>
        </p:blipFill>
        <p:spPr>
          <a:xfrm>
            <a:off x="1295400" y="-152399"/>
            <a:ext cx="9912794" cy="7162800"/>
          </a:xfrm>
          <a:prstGeom prst="rect">
            <a:avLst/>
          </a:prstGeom>
        </p:spPr>
      </p:pic>
      <p:sp>
        <p:nvSpPr>
          <p:cNvPr id="5" name="TextBox 4">
            <a:extLst>
              <a:ext uri="{FF2B5EF4-FFF2-40B4-BE49-F238E27FC236}">
                <a16:creationId xmlns:a16="http://schemas.microsoft.com/office/drawing/2014/main" id="{B46270A3-66C6-F247-96F9-C07652CDFECD}"/>
              </a:ext>
            </a:extLst>
          </p:cNvPr>
          <p:cNvSpPr txBox="1"/>
          <p:nvPr/>
        </p:nvSpPr>
        <p:spPr>
          <a:xfrm>
            <a:off x="1524000" y="4919008"/>
            <a:ext cx="6616148" cy="1938992"/>
          </a:xfrm>
          <a:prstGeom prst="rect">
            <a:avLst/>
          </a:prstGeom>
          <a:gradFill>
            <a:gsLst>
              <a:gs pos="1000">
                <a:schemeClr val="accent1">
                  <a:lumMod val="5000"/>
                  <a:lumOff val="95000"/>
                </a:schemeClr>
              </a:gs>
              <a:gs pos="57000">
                <a:schemeClr val="accent1">
                  <a:alpha val="85000"/>
                  <a:lumMod val="47000"/>
                  <a:lumOff val="53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defTabSz="457200"/>
            <a:r>
              <a:rPr lang="en-US" sz="4000" b="1" dirty="0">
                <a:solidFill>
                  <a:srgbClr val="9BBB59">
                    <a:lumMod val="50000"/>
                  </a:srgbClr>
                </a:solidFill>
                <a:latin typeface="Calibri"/>
              </a:rPr>
              <a:t>Increased Greenhouse Gases </a:t>
            </a:r>
            <a:br>
              <a:rPr lang="en-US" sz="4000" b="1" dirty="0">
                <a:solidFill>
                  <a:srgbClr val="9BBB59">
                    <a:lumMod val="50000"/>
                  </a:srgbClr>
                </a:solidFill>
                <a:latin typeface="Calibri"/>
              </a:rPr>
            </a:br>
            <a:r>
              <a:rPr lang="en-US" sz="4000" b="1" dirty="0">
                <a:solidFill>
                  <a:srgbClr val="9BBB59">
                    <a:lumMod val="50000"/>
                  </a:srgbClr>
                </a:solidFill>
                <a:latin typeface="Calibri"/>
              </a:rPr>
              <a:t>		</a:t>
            </a:r>
            <a:r>
              <a:rPr lang="en-US" sz="4000" b="1" dirty="0">
                <a:solidFill>
                  <a:srgbClr val="9BBB59">
                    <a:lumMod val="50000"/>
                  </a:srgbClr>
                </a:solidFill>
                <a:latin typeface="Calibri"/>
                <a:sym typeface="Wingdings" pitchFamily="2" charset="2"/>
              </a:rPr>
              <a:t>Global Warming</a:t>
            </a:r>
            <a:br>
              <a:rPr lang="en-US" sz="4000" b="1" dirty="0">
                <a:solidFill>
                  <a:srgbClr val="9BBB59">
                    <a:lumMod val="50000"/>
                  </a:srgbClr>
                </a:solidFill>
                <a:latin typeface="Calibri"/>
                <a:sym typeface="Wingdings" pitchFamily="2" charset="2"/>
              </a:rPr>
            </a:br>
            <a:r>
              <a:rPr lang="en-US" sz="4000" b="1" dirty="0">
                <a:solidFill>
                  <a:srgbClr val="9BBB59">
                    <a:lumMod val="50000"/>
                  </a:srgbClr>
                </a:solidFill>
                <a:latin typeface="Calibri"/>
                <a:sym typeface="Wingdings" pitchFamily="2" charset="2"/>
              </a:rPr>
              <a:t>				Climate Change</a:t>
            </a:r>
            <a:endParaRPr lang="en-US" sz="4000" b="1" dirty="0">
              <a:solidFill>
                <a:srgbClr val="9BBB59">
                  <a:lumMod val="50000"/>
                </a:srgbClr>
              </a:solidFill>
              <a:latin typeface="Calibri"/>
            </a:endParaRPr>
          </a:p>
        </p:txBody>
      </p:sp>
    </p:spTree>
    <p:extLst>
      <p:ext uri="{BB962C8B-B14F-4D97-AF65-F5344CB8AC3E}">
        <p14:creationId xmlns:p14="http://schemas.microsoft.com/office/powerpoint/2010/main" val="129977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n a screen&#10;&#10;Description automatically generated">
            <a:extLst>
              <a:ext uri="{FF2B5EF4-FFF2-40B4-BE49-F238E27FC236}">
                <a16:creationId xmlns:a16="http://schemas.microsoft.com/office/drawing/2014/main" id="{D6BD9AA6-4CE6-9B95-5844-BD4F9383B0A8}"/>
              </a:ext>
            </a:extLst>
          </p:cNvPr>
          <p:cNvPicPr>
            <a:picLocks noChangeAspect="1"/>
          </p:cNvPicPr>
          <p:nvPr/>
        </p:nvPicPr>
        <p:blipFill rotWithShape="1">
          <a:blip r:embed="rId3"/>
          <a:srcRect l="2941" t="6470" r="4412"/>
          <a:stretch/>
        </p:blipFill>
        <p:spPr>
          <a:xfrm>
            <a:off x="1481588" y="381000"/>
            <a:ext cx="9228825" cy="5665572"/>
          </a:xfrm>
          <a:prstGeom prst="rect">
            <a:avLst/>
          </a:prstGeom>
        </p:spPr>
      </p:pic>
    </p:spTree>
    <p:extLst>
      <p:ext uri="{BB962C8B-B14F-4D97-AF65-F5344CB8AC3E}">
        <p14:creationId xmlns:p14="http://schemas.microsoft.com/office/powerpoint/2010/main" val="313036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43941.jpg">
            <a:extLst>
              <a:ext uri="{FF2B5EF4-FFF2-40B4-BE49-F238E27FC236}">
                <a16:creationId xmlns:a16="http://schemas.microsoft.com/office/drawing/2014/main" id="{9FA8F57D-AC0B-8D78-5D79-793835E17F70}"/>
              </a:ext>
            </a:extLst>
          </p:cNvPr>
          <p:cNvPicPr>
            <a:picLocks noChangeAspect="1"/>
          </p:cNvPicPr>
          <p:nvPr/>
        </p:nvPicPr>
        <p:blipFill>
          <a:blip r:embed="rId2" cstate="print">
            <a:extLst>
              <a:ext uri="{28A0092B-C50C-407E-A947-70E740481C1C}">
                <a14:useLocalDpi xmlns:a14="http://schemas.microsoft.com/office/drawing/2010/main" val="0"/>
              </a:ext>
            </a:extLst>
          </a:blip>
          <a:srcRect t="8753" b="8753"/>
          <a:stretch>
            <a:fillRect/>
          </a:stretch>
        </p:blipFill>
        <p:spPr>
          <a:xfrm>
            <a:off x="6254551" y="816599"/>
            <a:ext cx="5604940" cy="3082501"/>
          </a:xfrm>
          <a:prstGeom prst="rect">
            <a:avLst/>
          </a:prstGeom>
        </p:spPr>
      </p:pic>
      <p:pic>
        <p:nvPicPr>
          <p:cNvPr id="5" name="Content Placeholder 3" descr="57c86a653eff3.image.jpg">
            <a:extLst>
              <a:ext uri="{FF2B5EF4-FFF2-40B4-BE49-F238E27FC236}">
                <a16:creationId xmlns:a16="http://schemas.microsoft.com/office/drawing/2014/main" id="{7C6CDA13-D086-1891-7BC0-275322806DA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8753" b="8753"/>
          <a:stretch>
            <a:fillRect/>
          </a:stretch>
        </p:blipFill>
        <p:spPr>
          <a:xfrm>
            <a:off x="3017039" y="3084226"/>
            <a:ext cx="5337604" cy="3201553"/>
          </a:xfrm>
        </p:spPr>
      </p:pic>
      <p:sp>
        <p:nvSpPr>
          <p:cNvPr id="2" name="Title 1">
            <a:extLst>
              <a:ext uri="{FF2B5EF4-FFF2-40B4-BE49-F238E27FC236}">
                <a16:creationId xmlns:a16="http://schemas.microsoft.com/office/drawing/2014/main" id="{55FA68F0-325C-FA54-ED48-FC5D783FFAC2}"/>
              </a:ext>
            </a:extLst>
          </p:cNvPr>
          <p:cNvSpPr>
            <a:spLocks noGrp="1"/>
          </p:cNvSpPr>
          <p:nvPr>
            <p:ph type="title"/>
          </p:nvPr>
        </p:nvSpPr>
        <p:spPr>
          <a:xfrm>
            <a:off x="512618" y="276087"/>
            <a:ext cx="11346873" cy="1732595"/>
          </a:xfrm>
        </p:spPr>
        <p:txBody>
          <a:bodyPr>
            <a:normAutofit fontScale="90000"/>
          </a:bodyPr>
          <a:lstStyle/>
          <a:p>
            <a:r>
              <a:rPr lang="en-US" dirty="0"/>
              <a:t>When the global average temperature rises, </a:t>
            </a:r>
            <a:br>
              <a:rPr lang="en-US" dirty="0"/>
            </a:br>
            <a:r>
              <a:rPr lang="en-US" i="1" dirty="0"/>
              <a:t>all</a:t>
            </a:r>
            <a:r>
              <a:rPr lang="en-US" dirty="0"/>
              <a:t> extreme weather gets </a:t>
            </a:r>
            <a:br>
              <a:rPr lang="en-US" dirty="0"/>
            </a:br>
            <a:r>
              <a:rPr lang="en-US" dirty="0"/>
              <a:t>more extreme. </a:t>
            </a:r>
          </a:p>
        </p:txBody>
      </p:sp>
      <p:pic>
        <p:nvPicPr>
          <p:cNvPr id="4" name="Picture 3">
            <a:extLst>
              <a:ext uri="{FF2B5EF4-FFF2-40B4-BE49-F238E27FC236}">
                <a16:creationId xmlns:a16="http://schemas.microsoft.com/office/drawing/2014/main" id="{06CE64E1-9438-E59C-B8DB-53111B302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008" y="2213175"/>
            <a:ext cx="4659200" cy="3371850"/>
          </a:xfrm>
          <a:prstGeom prst="rect">
            <a:avLst/>
          </a:prstGeom>
        </p:spPr>
      </p:pic>
      <p:pic>
        <p:nvPicPr>
          <p:cNvPr id="7" name="Content Placeholder 3" descr="GettyImages_1166067558.14.jpg">
            <a:extLst>
              <a:ext uri="{FF2B5EF4-FFF2-40B4-BE49-F238E27FC236}">
                <a16:creationId xmlns:a16="http://schemas.microsoft.com/office/drawing/2014/main" id="{B7451ECE-A54E-5BF2-B0FF-5F8AC59F44C0}"/>
              </a:ext>
            </a:extLst>
          </p:cNvPr>
          <p:cNvPicPr>
            <a:picLocks noChangeAspect="1"/>
          </p:cNvPicPr>
          <p:nvPr/>
        </p:nvPicPr>
        <p:blipFill>
          <a:blip r:embed="rId5">
            <a:extLst>
              <a:ext uri="{28A0092B-C50C-407E-A947-70E740481C1C}">
                <a14:useLocalDpi xmlns:a14="http://schemas.microsoft.com/office/drawing/2010/main" val="0"/>
              </a:ext>
            </a:extLst>
          </a:blip>
          <a:srcRect t="1115" b="1115"/>
          <a:stretch>
            <a:fillRect/>
          </a:stretch>
        </p:blipFill>
        <p:spPr>
          <a:xfrm>
            <a:off x="8354643" y="3486151"/>
            <a:ext cx="4766748" cy="3371849"/>
          </a:xfrm>
          <a:prstGeom prst="rect">
            <a:avLst/>
          </a:prstGeom>
        </p:spPr>
      </p:pic>
    </p:spTree>
    <p:extLst>
      <p:ext uri="{BB962C8B-B14F-4D97-AF65-F5344CB8AC3E}">
        <p14:creationId xmlns:p14="http://schemas.microsoft.com/office/powerpoint/2010/main" val="261598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F542A7-D325-9A9C-99D6-13CF5CE94CAD}"/>
              </a:ext>
            </a:extLst>
          </p:cNvPr>
          <p:cNvSpPr>
            <a:spLocks noGrp="1"/>
          </p:cNvSpPr>
          <p:nvPr>
            <p:ph type="ctrTitle"/>
          </p:nvPr>
        </p:nvSpPr>
        <p:spPr>
          <a:xfrm>
            <a:off x="1693720" y="638628"/>
            <a:ext cx="4846320" cy="3512458"/>
          </a:xfrm>
        </p:spPr>
        <p:txBody>
          <a:bodyPr>
            <a:normAutofit fontScale="90000"/>
          </a:bodyPr>
          <a:lstStyle/>
          <a:p>
            <a:r>
              <a:rPr lang="en-US" b="1" dirty="0"/>
              <a:t>Conversation: </a:t>
            </a:r>
            <a:br>
              <a:rPr lang="en-US" b="1" dirty="0"/>
            </a:br>
            <a:r>
              <a:rPr lang="en-US" dirty="0"/>
              <a:t>How are you – </a:t>
            </a:r>
            <a:br>
              <a:rPr lang="en-US" dirty="0"/>
            </a:br>
            <a:r>
              <a:rPr lang="en-US" dirty="0"/>
              <a:t>and your church –loving our neighbors in response to </a:t>
            </a:r>
            <a:br>
              <a:rPr lang="en-US" dirty="0"/>
            </a:br>
            <a:r>
              <a:rPr lang="en-US" dirty="0"/>
              <a:t>these disasters?</a:t>
            </a:r>
          </a:p>
        </p:txBody>
      </p:sp>
    </p:spTree>
    <p:extLst>
      <p:ext uri="{BB962C8B-B14F-4D97-AF65-F5344CB8AC3E}">
        <p14:creationId xmlns:p14="http://schemas.microsoft.com/office/powerpoint/2010/main" val="21022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3A1D19-CC82-03C6-2CE4-52DBC5132C43}"/>
              </a:ext>
            </a:extLst>
          </p:cNvPr>
          <p:cNvSpPr>
            <a:spLocks noGrp="1"/>
          </p:cNvSpPr>
          <p:nvPr>
            <p:ph type="ctrTitle"/>
          </p:nvPr>
        </p:nvSpPr>
        <p:spPr>
          <a:xfrm>
            <a:off x="1751777" y="217714"/>
            <a:ext cx="4846320" cy="4673600"/>
          </a:xfrm>
        </p:spPr>
        <p:txBody>
          <a:bodyPr>
            <a:normAutofit fontScale="90000"/>
          </a:bodyPr>
          <a:lstStyle/>
          <a:p>
            <a:r>
              <a:rPr lang="en-US" dirty="0"/>
              <a:t>Next week: </a:t>
            </a:r>
            <a:br>
              <a:rPr lang="en-US" dirty="0"/>
            </a:br>
            <a:r>
              <a:rPr lang="en-US" dirty="0"/>
              <a:t>Why does God call us to climate mitigation and adaptation? </a:t>
            </a:r>
            <a:br>
              <a:rPr lang="en-US" dirty="0"/>
            </a:br>
            <a:r>
              <a:rPr lang="en-US" dirty="0"/>
              <a:t>What more can we do – together? </a:t>
            </a:r>
          </a:p>
        </p:txBody>
      </p:sp>
    </p:spTree>
    <p:extLst>
      <p:ext uri="{BB962C8B-B14F-4D97-AF65-F5344CB8AC3E}">
        <p14:creationId xmlns:p14="http://schemas.microsoft.com/office/powerpoint/2010/main" val="139710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009314-CAD2-D010-BBB7-2DBE8B7C11A6}"/>
              </a:ext>
            </a:extLst>
          </p:cNvPr>
          <p:cNvSpPr>
            <a:spLocks noGrp="1"/>
          </p:cNvSpPr>
          <p:nvPr>
            <p:ph type="title"/>
          </p:nvPr>
        </p:nvSpPr>
        <p:spPr>
          <a:xfrm>
            <a:off x="512618" y="276087"/>
            <a:ext cx="9074727" cy="1137076"/>
          </a:xfrm>
        </p:spPr>
        <p:txBody>
          <a:bodyPr>
            <a:normAutofit fontScale="90000"/>
          </a:bodyPr>
          <a:lstStyle/>
          <a:p>
            <a:r>
              <a:rPr lang="en-US" dirty="0"/>
              <a:t>“Creation Care” is hardly a new concept to United Methodists! </a:t>
            </a:r>
          </a:p>
        </p:txBody>
      </p:sp>
      <p:pic>
        <p:nvPicPr>
          <p:cNvPr id="9" name="Picture 8" descr="A person in a robe waving&#10;&#10;Description automatically generated">
            <a:extLst>
              <a:ext uri="{FF2B5EF4-FFF2-40B4-BE49-F238E27FC236}">
                <a16:creationId xmlns:a16="http://schemas.microsoft.com/office/drawing/2014/main" id="{F6B33459-3B1C-0B2F-1888-080C43F10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091" y="1063336"/>
            <a:ext cx="3708400" cy="4381500"/>
          </a:xfrm>
          <a:prstGeom prst="rect">
            <a:avLst/>
          </a:prstGeom>
        </p:spPr>
      </p:pic>
      <p:sp>
        <p:nvSpPr>
          <p:cNvPr id="10" name="Content Placeholder 2">
            <a:extLst>
              <a:ext uri="{FF2B5EF4-FFF2-40B4-BE49-F238E27FC236}">
                <a16:creationId xmlns:a16="http://schemas.microsoft.com/office/drawing/2014/main" id="{2A733A59-2D58-3500-9F42-2BDAD4B53CEF}"/>
              </a:ext>
            </a:extLst>
          </p:cNvPr>
          <p:cNvSpPr>
            <a:spLocks noGrp="1"/>
          </p:cNvSpPr>
          <p:nvPr>
            <p:ph idx="1"/>
          </p:nvPr>
        </p:nvSpPr>
        <p:spPr>
          <a:xfrm>
            <a:off x="735157" y="1898073"/>
            <a:ext cx="7013286" cy="3629313"/>
          </a:xfrm>
        </p:spPr>
        <p:txBody>
          <a:bodyPr>
            <a:normAutofit fontScale="92500"/>
          </a:bodyPr>
          <a:lstStyle/>
          <a:p>
            <a:pPr marL="0" indent="0">
              <a:lnSpc>
                <a:spcPct val="110000"/>
              </a:lnSpc>
              <a:buClr>
                <a:schemeClr val="tx2"/>
              </a:buClr>
              <a:buNone/>
            </a:pPr>
            <a:r>
              <a:rPr lang="en-US" sz="2800" dirty="0"/>
              <a:t>"I believe in my heart that faith in Jesus Christ can and will lead us beyond an exclusive concern for the well-being of other human beings to the broader concern for the well-being of the birds in our backyards, the fish in our rivers, and every living creature on the face of the earth.”</a:t>
            </a:r>
          </a:p>
          <a:p>
            <a:pPr marL="0" indent="0">
              <a:buClr>
                <a:schemeClr val="tx2"/>
              </a:buClr>
              <a:buNone/>
            </a:pPr>
            <a:r>
              <a:rPr lang="en-US" sz="2400" dirty="0"/>
              <a:t>				John Wesley</a:t>
            </a:r>
          </a:p>
          <a:p>
            <a:endParaRPr lang="en-US" dirty="0"/>
          </a:p>
        </p:txBody>
      </p:sp>
    </p:spTree>
    <p:extLst>
      <p:ext uri="{BB962C8B-B14F-4D97-AF65-F5344CB8AC3E}">
        <p14:creationId xmlns:p14="http://schemas.microsoft.com/office/powerpoint/2010/main" val="31583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009314-CAD2-D010-BBB7-2DBE8B7C11A6}"/>
              </a:ext>
            </a:extLst>
          </p:cNvPr>
          <p:cNvSpPr>
            <a:spLocks noGrp="1"/>
          </p:cNvSpPr>
          <p:nvPr>
            <p:ph type="title"/>
          </p:nvPr>
        </p:nvSpPr>
        <p:spPr>
          <a:xfrm>
            <a:off x="541646" y="624036"/>
            <a:ext cx="9074727" cy="1413154"/>
          </a:xfrm>
        </p:spPr>
        <p:txBody>
          <a:bodyPr>
            <a:normAutofit fontScale="90000"/>
          </a:bodyPr>
          <a:lstStyle/>
          <a:p>
            <a:r>
              <a:rPr lang="en-US" dirty="0"/>
              <a:t>2009: Council of Bishops’ </a:t>
            </a:r>
            <a:br>
              <a:rPr lang="en-US" dirty="0"/>
            </a:br>
            <a:r>
              <a:rPr lang="en-US" dirty="0"/>
              <a:t>pastoral letter, </a:t>
            </a:r>
            <a:br>
              <a:rPr lang="en-US" dirty="0"/>
            </a:br>
            <a:r>
              <a:rPr lang="en-US" i="1" dirty="0"/>
              <a:t>Renewing God’s Creation</a:t>
            </a:r>
            <a:endParaRPr lang="en-US" dirty="0"/>
          </a:p>
        </p:txBody>
      </p:sp>
      <p:sp>
        <p:nvSpPr>
          <p:cNvPr id="10" name="Content Placeholder 2">
            <a:extLst>
              <a:ext uri="{FF2B5EF4-FFF2-40B4-BE49-F238E27FC236}">
                <a16:creationId xmlns:a16="http://schemas.microsoft.com/office/drawing/2014/main" id="{2A733A59-2D58-3500-9F42-2BDAD4B53CEF}"/>
              </a:ext>
            </a:extLst>
          </p:cNvPr>
          <p:cNvSpPr>
            <a:spLocks noGrp="1"/>
          </p:cNvSpPr>
          <p:nvPr>
            <p:ph idx="1"/>
          </p:nvPr>
        </p:nvSpPr>
        <p:spPr>
          <a:xfrm>
            <a:off x="541646" y="2363281"/>
            <a:ext cx="10982697" cy="3164105"/>
          </a:xfrm>
        </p:spPr>
        <p:txBody>
          <a:bodyPr>
            <a:normAutofit/>
          </a:bodyPr>
          <a:lstStyle/>
          <a:p>
            <a:pPr>
              <a:lnSpc>
                <a:spcPct val="100000"/>
              </a:lnSpc>
            </a:pPr>
            <a:r>
              <a:rPr lang="en-US" dirty="0"/>
              <a:t>“God’s creation is in crisis. </a:t>
            </a:r>
            <a:br>
              <a:rPr lang="en-US" dirty="0"/>
            </a:br>
            <a:r>
              <a:rPr lang="en-US" dirty="0"/>
              <a:t>We, the Bishops of The United Methodist </a:t>
            </a:r>
            <a:br>
              <a:rPr lang="en-US" dirty="0"/>
            </a:br>
            <a:r>
              <a:rPr lang="en-US" dirty="0"/>
              <a:t>Church, cannot remain silent while God’s people and God’s planet suffer. This beautiful natural world is a loving gift from God, the Creator of all things seen and unseen. God has entrusted its care to all of us, but we have turned our backs on God and on our responsibilities…” </a:t>
            </a:r>
          </a:p>
        </p:txBody>
      </p:sp>
      <p:pic>
        <p:nvPicPr>
          <p:cNvPr id="2" name="Picture 1" descr="A view of the earth from space&#10;&#10;Description automatically generated with medium confidence">
            <a:extLst>
              <a:ext uri="{FF2B5EF4-FFF2-40B4-BE49-F238E27FC236}">
                <a16:creationId xmlns:a16="http://schemas.microsoft.com/office/drawing/2014/main" id="{5AED4C0B-76A8-A28C-AD85-3E47C511157B}"/>
              </a:ext>
            </a:extLst>
          </p:cNvPr>
          <p:cNvPicPr>
            <a:picLocks noChangeAspect="1"/>
          </p:cNvPicPr>
          <p:nvPr/>
        </p:nvPicPr>
        <p:blipFill rotWithShape="1">
          <a:blip r:embed="rId3"/>
          <a:srcRect t="22484" r="9089" b="5593"/>
          <a:stretch/>
        </p:blipFill>
        <p:spPr>
          <a:xfrm>
            <a:off x="8192566" y="10"/>
            <a:ext cx="3999433" cy="3164104"/>
          </a:xfrm>
          <a:prstGeom prst="rect">
            <a:avLst/>
          </a:prstGeom>
        </p:spPr>
      </p:pic>
    </p:spTree>
    <p:extLst>
      <p:ext uri="{BB962C8B-B14F-4D97-AF65-F5344CB8AC3E}">
        <p14:creationId xmlns:p14="http://schemas.microsoft.com/office/powerpoint/2010/main" val="50798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AFF3-0BE6-EFA5-E5F8-D01B0EF83D66}"/>
              </a:ext>
            </a:extLst>
          </p:cNvPr>
          <p:cNvSpPr>
            <a:spLocks noGrp="1"/>
          </p:cNvSpPr>
          <p:nvPr>
            <p:ph type="title"/>
          </p:nvPr>
        </p:nvSpPr>
        <p:spPr>
          <a:xfrm>
            <a:off x="512618" y="1158996"/>
            <a:ext cx="10269357" cy="846131"/>
          </a:xfrm>
        </p:spPr>
        <p:txBody>
          <a:bodyPr/>
          <a:lstStyle/>
          <a:p>
            <a:r>
              <a:rPr lang="en-US" dirty="0"/>
              <a:t>The bishops’ letter calls for: </a:t>
            </a:r>
          </a:p>
        </p:txBody>
      </p:sp>
      <p:sp>
        <p:nvSpPr>
          <p:cNvPr id="3" name="Content Placeholder 2">
            <a:extLst>
              <a:ext uri="{FF2B5EF4-FFF2-40B4-BE49-F238E27FC236}">
                <a16:creationId xmlns:a16="http://schemas.microsoft.com/office/drawing/2014/main" id="{B12F456D-01DA-0FAE-28E2-75DEFCA18352}"/>
              </a:ext>
            </a:extLst>
          </p:cNvPr>
          <p:cNvSpPr>
            <a:spLocks noGrp="1"/>
          </p:cNvSpPr>
          <p:nvPr>
            <p:ph idx="1"/>
          </p:nvPr>
        </p:nvSpPr>
        <p:spPr>
          <a:xfrm>
            <a:off x="512618" y="3062513"/>
            <a:ext cx="11346873" cy="2280723"/>
          </a:xfrm>
        </p:spPr>
        <p:txBody>
          <a:bodyPr>
            <a:normAutofit fontScale="92500" lnSpcReduction="10000"/>
          </a:bodyPr>
          <a:lstStyle/>
          <a:p>
            <a:pPr marL="457200" indent="-457200">
              <a:lnSpc>
                <a:spcPct val="150000"/>
              </a:lnSpc>
              <a:buFont typeface="Wingdings" panose="05000000000000000000" pitchFamily="2" charset="2"/>
              <a:buChar char="Ø"/>
            </a:pPr>
            <a:r>
              <a:rPr lang="en-US" sz="3200" dirty="0"/>
              <a:t>First, let us orient our lives toward God’s holy vision…</a:t>
            </a:r>
          </a:p>
          <a:p>
            <a:pPr marL="457200" indent="-457200">
              <a:lnSpc>
                <a:spcPct val="150000"/>
              </a:lnSpc>
              <a:buFont typeface="Wingdings" panose="05000000000000000000" pitchFamily="2" charset="2"/>
              <a:buChar char="Ø"/>
            </a:pPr>
            <a:r>
              <a:rPr lang="en-US" sz="3200" dirty="0"/>
              <a:t>Second, let us practice social and environmental holiness…</a:t>
            </a:r>
          </a:p>
          <a:p>
            <a:pPr marL="457200" indent="-457200">
              <a:lnSpc>
                <a:spcPct val="150000"/>
              </a:lnSpc>
              <a:buFont typeface="Wingdings" panose="05000000000000000000" pitchFamily="2" charset="2"/>
              <a:buChar char="Ø"/>
            </a:pPr>
            <a:r>
              <a:rPr lang="en-US" sz="3200" dirty="0"/>
              <a:t>Third, let us live and act in hope…</a:t>
            </a:r>
          </a:p>
        </p:txBody>
      </p:sp>
      <p:pic>
        <p:nvPicPr>
          <p:cNvPr id="4" name="Picture 3" descr="A view of the earth from space&#10;&#10;Description automatically generated with medium confidence">
            <a:extLst>
              <a:ext uri="{FF2B5EF4-FFF2-40B4-BE49-F238E27FC236}">
                <a16:creationId xmlns:a16="http://schemas.microsoft.com/office/drawing/2014/main" id="{4D7D1B3D-4DE3-3C74-2DEB-883C18709F4E}"/>
              </a:ext>
            </a:extLst>
          </p:cNvPr>
          <p:cNvPicPr>
            <a:picLocks noChangeAspect="1"/>
          </p:cNvPicPr>
          <p:nvPr/>
        </p:nvPicPr>
        <p:blipFill rotWithShape="1">
          <a:blip r:embed="rId3"/>
          <a:srcRect t="22484" r="9089" b="5593"/>
          <a:stretch/>
        </p:blipFill>
        <p:spPr>
          <a:xfrm>
            <a:off x="8504450" y="10"/>
            <a:ext cx="3687549" cy="2917361"/>
          </a:xfrm>
          <a:prstGeom prst="rect">
            <a:avLst/>
          </a:prstGeom>
        </p:spPr>
      </p:pic>
    </p:spTree>
    <p:extLst>
      <p:ext uri="{BB962C8B-B14F-4D97-AF65-F5344CB8AC3E}">
        <p14:creationId xmlns:p14="http://schemas.microsoft.com/office/powerpoint/2010/main" val="423029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AFF3-0BE6-EFA5-E5F8-D01B0EF83D66}"/>
              </a:ext>
            </a:extLst>
          </p:cNvPr>
          <p:cNvSpPr>
            <a:spLocks noGrp="1"/>
          </p:cNvSpPr>
          <p:nvPr>
            <p:ph type="title"/>
          </p:nvPr>
        </p:nvSpPr>
        <p:spPr>
          <a:xfrm>
            <a:off x="512618" y="262065"/>
            <a:ext cx="10269357" cy="846131"/>
          </a:xfrm>
        </p:spPr>
        <p:txBody>
          <a:bodyPr/>
          <a:lstStyle/>
          <a:p>
            <a:r>
              <a:rPr lang="en-US" dirty="0"/>
              <a:t>The bishops’ letter promises: </a:t>
            </a:r>
          </a:p>
        </p:txBody>
      </p:sp>
      <p:sp>
        <p:nvSpPr>
          <p:cNvPr id="3" name="Content Placeholder 2">
            <a:extLst>
              <a:ext uri="{FF2B5EF4-FFF2-40B4-BE49-F238E27FC236}">
                <a16:creationId xmlns:a16="http://schemas.microsoft.com/office/drawing/2014/main" id="{B12F456D-01DA-0FAE-28E2-75DEFCA18352}"/>
              </a:ext>
            </a:extLst>
          </p:cNvPr>
          <p:cNvSpPr>
            <a:spLocks noGrp="1"/>
          </p:cNvSpPr>
          <p:nvPr>
            <p:ph idx="1"/>
          </p:nvPr>
        </p:nvSpPr>
        <p:spPr>
          <a:xfrm>
            <a:off x="512618" y="1654630"/>
            <a:ext cx="11346873" cy="3894938"/>
          </a:xfrm>
        </p:spPr>
        <p:txBody>
          <a:bodyPr>
            <a:noAutofit/>
          </a:bodyPr>
          <a:lstStyle/>
          <a:p>
            <a:pPr>
              <a:lnSpc>
                <a:spcPct val="150000"/>
              </a:lnSpc>
            </a:pPr>
            <a:r>
              <a:rPr lang="en-US" sz="3200" dirty="0"/>
              <a:t>6. We pledge to measure the “carbon </a:t>
            </a:r>
            <a:br>
              <a:rPr lang="en-US" sz="3200" dirty="0"/>
            </a:br>
            <a:r>
              <a:rPr lang="en-US" sz="3200" dirty="0"/>
              <a:t>footprint” of our episcopal and denominational offices, determine how to reduce it, and implement those changes. We will urge our congregations, schools, and settings of ministry to do the same.  </a:t>
            </a:r>
          </a:p>
        </p:txBody>
      </p:sp>
      <p:pic>
        <p:nvPicPr>
          <p:cNvPr id="5" name="Picture 4" descr="A view of the earth from space&#10;&#10;Description automatically generated with medium confidence">
            <a:extLst>
              <a:ext uri="{FF2B5EF4-FFF2-40B4-BE49-F238E27FC236}">
                <a16:creationId xmlns:a16="http://schemas.microsoft.com/office/drawing/2014/main" id="{404D11E4-9EAA-1FB2-7EC1-194E7FE1446B}"/>
              </a:ext>
            </a:extLst>
          </p:cNvPr>
          <p:cNvPicPr>
            <a:picLocks noChangeAspect="1"/>
          </p:cNvPicPr>
          <p:nvPr/>
        </p:nvPicPr>
        <p:blipFill rotWithShape="1">
          <a:blip r:embed="rId3"/>
          <a:srcRect t="22484" r="9089" b="5593"/>
          <a:stretch/>
        </p:blipFill>
        <p:spPr>
          <a:xfrm>
            <a:off x="9027886" y="10"/>
            <a:ext cx="3164113" cy="2503250"/>
          </a:xfrm>
          <a:prstGeom prst="rect">
            <a:avLst/>
          </a:prstGeom>
        </p:spPr>
      </p:pic>
    </p:spTree>
    <p:extLst>
      <p:ext uri="{BB962C8B-B14F-4D97-AF65-F5344CB8AC3E}">
        <p14:creationId xmlns:p14="http://schemas.microsoft.com/office/powerpoint/2010/main" val="389457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AFF3-0BE6-EFA5-E5F8-D01B0EF83D66}"/>
              </a:ext>
            </a:extLst>
          </p:cNvPr>
          <p:cNvSpPr>
            <a:spLocks noGrp="1"/>
          </p:cNvSpPr>
          <p:nvPr>
            <p:ph type="title"/>
          </p:nvPr>
        </p:nvSpPr>
        <p:spPr>
          <a:xfrm>
            <a:off x="512618" y="262065"/>
            <a:ext cx="10269357" cy="846131"/>
          </a:xfrm>
        </p:spPr>
        <p:txBody>
          <a:bodyPr/>
          <a:lstStyle/>
          <a:p>
            <a:r>
              <a:rPr lang="en-US" dirty="0"/>
              <a:t>The bishops’ letter promises: </a:t>
            </a:r>
          </a:p>
        </p:txBody>
      </p:sp>
      <p:sp>
        <p:nvSpPr>
          <p:cNvPr id="3" name="Content Placeholder 2">
            <a:extLst>
              <a:ext uri="{FF2B5EF4-FFF2-40B4-BE49-F238E27FC236}">
                <a16:creationId xmlns:a16="http://schemas.microsoft.com/office/drawing/2014/main" id="{B12F456D-01DA-0FAE-28E2-75DEFCA18352}"/>
              </a:ext>
            </a:extLst>
          </p:cNvPr>
          <p:cNvSpPr>
            <a:spLocks noGrp="1"/>
          </p:cNvSpPr>
          <p:nvPr>
            <p:ph idx="1"/>
          </p:nvPr>
        </p:nvSpPr>
        <p:spPr>
          <a:xfrm>
            <a:off x="512618" y="1370251"/>
            <a:ext cx="11346873" cy="4077716"/>
          </a:xfrm>
        </p:spPr>
        <p:txBody>
          <a:bodyPr>
            <a:noAutofit/>
          </a:bodyPr>
          <a:lstStyle/>
          <a:p>
            <a:pPr>
              <a:lnSpc>
                <a:spcPct val="150000"/>
              </a:lnSpc>
            </a:pPr>
            <a:r>
              <a:rPr lang="en-US" dirty="0"/>
              <a:t>7. We pledge to provide, to the best of our ability, </a:t>
            </a:r>
            <a:br>
              <a:rPr lang="en-US" dirty="0"/>
            </a:br>
            <a:r>
              <a:rPr lang="en-US" dirty="0"/>
              <a:t>the resources needed by our conferences to reduce </a:t>
            </a:r>
            <a:br>
              <a:rPr lang="en-US" dirty="0"/>
            </a:br>
            <a:r>
              <a:rPr lang="en-US" dirty="0"/>
              <a:t>dramatically our collective exploitation of the planet, peoples, and communities, including technical assistance with buildings and programs: education and training: and young people’s and online networking resources. </a:t>
            </a:r>
          </a:p>
        </p:txBody>
      </p:sp>
      <p:pic>
        <p:nvPicPr>
          <p:cNvPr id="7" name="Picture 6" descr="A view of the earth from space&#10;&#10;Description automatically generated with medium confidence">
            <a:extLst>
              <a:ext uri="{FF2B5EF4-FFF2-40B4-BE49-F238E27FC236}">
                <a16:creationId xmlns:a16="http://schemas.microsoft.com/office/drawing/2014/main" id="{93955756-4322-0C5D-E102-ED88676BB658}"/>
              </a:ext>
            </a:extLst>
          </p:cNvPr>
          <p:cNvPicPr>
            <a:picLocks noChangeAspect="1"/>
          </p:cNvPicPr>
          <p:nvPr/>
        </p:nvPicPr>
        <p:blipFill rotWithShape="1">
          <a:blip r:embed="rId3"/>
          <a:srcRect t="22484" r="9089" b="5593"/>
          <a:stretch/>
        </p:blipFill>
        <p:spPr>
          <a:xfrm>
            <a:off x="9027886" y="10"/>
            <a:ext cx="3164113" cy="2503250"/>
          </a:xfrm>
          <a:prstGeom prst="rect">
            <a:avLst/>
          </a:prstGeom>
        </p:spPr>
      </p:pic>
    </p:spTree>
    <p:extLst>
      <p:ext uri="{BB962C8B-B14F-4D97-AF65-F5344CB8AC3E}">
        <p14:creationId xmlns:p14="http://schemas.microsoft.com/office/powerpoint/2010/main" val="191681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18D2A0-E9A2-7590-49D2-2FF1A4C119E0}"/>
              </a:ext>
            </a:extLst>
          </p:cNvPr>
          <p:cNvSpPr>
            <a:spLocks noGrp="1"/>
          </p:cNvSpPr>
          <p:nvPr>
            <p:ph type="ctrTitle"/>
          </p:nvPr>
        </p:nvSpPr>
        <p:spPr>
          <a:xfrm>
            <a:off x="1751777" y="725714"/>
            <a:ext cx="4846320" cy="3976915"/>
          </a:xfrm>
        </p:spPr>
        <p:txBody>
          <a:bodyPr>
            <a:normAutofit fontScale="90000"/>
          </a:bodyPr>
          <a:lstStyle/>
          <a:p>
            <a:r>
              <a:rPr lang="en-US" sz="6000" dirty="0"/>
              <a:t>2021: </a:t>
            </a:r>
            <a:br>
              <a:rPr lang="en-US" dirty="0"/>
            </a:br>
            <a:r>
              <a:rPr lang="en-US" dirty="0"/>
              <a:t>The United Methodist </a:t>
            </a:r>
            <a:br>
              <a:rPr lang="en-US" dirty="0"/>
            </a:br>
            <a:r>
              <a:rPr lang="en-US" dirty="0"/>
              <a:t>Multi-Agency </a:t>
            </a:r>
            <a:br>
              <a:rPr lang="en-US" dirty="0"/>
            </a:br>
            <a:r>
              <a:rPr lang="en-US" dirty="0"/>
              <a:t>Net-Zero Commitment</a:t>
            </a:r>
          </a:p>
        </p:txBody>
      </p:sp>
    </p:spTree>
    <p:extLst>
      <p:ext uri="{BB962C8B-B14F-4D97-AF65-F5344CB8AC3E}">
        <p14:creationId xmlns:p14="http://schemas.microsoft.com/office/powerpoint/2010/main" val="35685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ABC01E-188A-A89E-1333-4039DEC20619}"/>
              </a:ext>
            </a:extLst>
          </p:cNvPr>
          <p:cNvPicPr>
            <a:picLocks noChangeAspect="1"/>
          </p:cNvPicPr>
          <p:nvPr/>
        </p:nvPicPr>
        <p:blipFill>
          <a:blip r:embed="rId3"/>
          <a:stretch>
            <a:fillRect/>
          </a:stretch>
        </p:blipFill>
        <p:spPr>
          <a:xfrm>
            <a:off x="251962" y="156354"/>
            <a:ext cx="11273287" cy="3527970"/>
          </a:xfrm>
          <a:prstGeom prst="rect">
            <a:avLst/>
          </a:prstGeom>
        </p:spPr>
      </p:pic>
      <p:sp>
        <p:nvSpPr>
          <p:cNvPr id="6" name="TextBox 5">
            <a:extLst>
              <a:ext uri="{FF2B5EF4-FFF2-40B4-BE49-F238E27FC236}">
                <a16:creationId xmlns:a16="http://schemas.microsoft.com/office/drawing/2014/main" id="{5CC49CBC-5ABD-EA0F-2F63-6A5A4A2BCFD6}"/>
              </a:ext>
            </a:extLst>
          </p:cNvPr>
          <p:cNvSpPr txBox="1"/>
          <p:nvPr/>
        </p:nvSpPr>
        <p:spPr>
          <a:xfrm>
            <a:off x="537029" y="3593103"/>
            <a:ext cx="10988220" cy="3108543"/>
          </a:xfrm>
          <a:prstGeom prst="rect">
            <a:avLst/>
          </a:prstGeom>
          <a:noFill/>
        </p:spPr>
        <p:txBody>
          <a:bodyPr wrap="square" rtlCol="0">
            <a:spAutoFit/>
          </a:bodyPr>
          <a:lstStyle/>
          <a:p>
            <a:pPr algn="l"/>
            <a:endParaRPr lang="en-US" sz="18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 We, the agencies of the United Methodist Church, pledge to </a:t>
            </a:r>
            <a:r>
              <a:rPr lang="en-US" sz="2000" b="1" i="0" u="none" strike="noStrike" baseline="0" dirty="0">
                <a:solidFill>
                  <a:srgbClr val="000000"/>
                </a:solidFill>
                <a:latin typeface="Arial" panose="020B0604020202020204" pitchFamily="34" charset="0"/>
              </a:rPr>
              <a:t>achieve net-zero emissions by 2050 across ministries, facilities, operations, and investments </a:t>
            </a:r>
            <a:r>
              <a:rPr lang="en-US" sz="2000" b="0" i="0" u="none" strike="noStrike" baseline="0" dirty="0">
                <a:solidFill>
                  <a:srgbClr val="000000"/>
                </a:solidFill>
                <a:latin typeface="Arial" panose="020B0604020202020204" pitchFamily="34" charset="0"/>
              </a:rPr>
              <a:t>and to leverage the gifts of our connection putting equity and justice at the center as we build a net-zero emission economy by 2050. </a:t>
            </a:r>
            <a:br>
              <a:rPr lang="en-US" sz="2000" b="0" i="0" u="none" strike="noStrike" baseline="0" dirty="0">
                <a:solidFill>
                  <a:srgbClr val="000000"/>
                </a:solidFill>
                <a:latin typeface="Arial" panose="020B0604020202020204" pitchFamily="34" charset="0"/>
              </a:rPr>
            </a:br>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Simply attaining net-zero emissions could perpetuate the burden on communities that are suffering from our systems of extraction, production and waste. </a:t>
            </a:r>
          </a:p>
          <a:p>
            <a:r>
              <a:rPr lang="en-US" sz="2000" b="0" i="0" u="none" strike="noStrike" baseline="0" dirty="0">
                <a:solidFill>
                  <a:srgbClr val="000000"/>
                </a:solidFill>
                <a:latin typeface="Arial" panose="020B0604020202020204" pitchFamily="34" charset="0"/>
              </a:rPr>
              <a:t>That is why </a:t>
            </a:r>
            <a:r>
              <a:rPr lang="en-US" sz="2000" b="1" i="0" u="none" strike="noStrike" baseline="0" dirty="0">
                <a:solidFill>
                  <a:srgbClr val="000000"/>
                </a:solidFill>
                <a:latin typeface="Arial" panose="020B0604020202020204" pitchFamily="34" charset="0"/>
              </a:rPr>
              <a:t>equity and justice are at the core </a:t>
            </a:r>
            <a:r>
              <a:rPr lang="en-US" sz="2000" b="0" i="0" u="none" strike="noStrike" baseline="0" dirty="0">
                <a:solidFill>
                  <a:srgbClr val="000000"/>
                </a:solidFill>
                <a:latin typeface="Arial" panose="020B0604020202020204" pitchFamily="34" charset="0"/>
              </a:rPr>
              <a:t>of the net-zero commitment. </a:t>
            </a:r>
          </a:p>
          <a:p>
            <a:endParaRPr lang="en-US" dirty="0"/>
          </a:p>
        </p:txBody>
      </p:sp>
    </p:spTree>
    <p:extLst>
      <p:ext uri="{BB962C8B-B14F-4D97-AF65-F5344CB8AC3E}">
        <p14:creationId xmlns:p14="http://schemas.microsoft.com/office/powerpoint/2010/main" val="168635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C27D-7D62-E9F1-7A71-FB11CC5640BC}"/>
              </a:ext>
            </a:extLst>
          </p:cNvPr>
          <p:cNvSpPr>
            <a:spLocks noGrp="1"/>
          </p:cNvSpPr>
          <p:nvPr>
            <p:ph type="title"/>
          </p:nvPr>
        </p:nvSpPr>
        <p:spPr>
          <a:xfrm>
            <a:off x="512618" y="276087"/>
            <a:ext cx="6276109" cy="846131"/>
          </a:xfrm>
        </p:spPr>
        <p:txBody>
          <a:bodyPr/>
          <a:lstStyle/>
          <a:p>
            <a:r>
              <a:rPr lang="en-US" dirty="0"/>
              <a:t>Council of Bishops: 2021</a:t>
            </a:r>
          </a:p>
        </p:txBody>
      </p:sp>
      <p:sp>
        <p:nvSpPr>
          <p:cNvPr id="3" name="Content Placeholder 2">
            <a:extLst>
              <a:ext uri="{FF2B5EF4-FFF2-40B4-BE49-F238E27FC236}">
                <a16:creationId xmlns:a16="http://schemas.microsoft.com/office/drawing/2014/main" id="{ADE2AD5D-9BC7-26F0-0FFA-90B7C76D958A}"/>
              </a:ext>
            </a:extLst>
          </p:cNvPr>
          <p:cNvSpPr>
            <a:spLocks noGrp="1"/>
          </p:cNvSpPr>
          <p:nvPr>
            <p:ph idx="1"/>
          </p:nvPr>
        </p:nvSpPr>
        <p:spPr>
          <a:xfrm>
            <a:off x="512618" y="1662545"/>
            <a:ext cx="11346873" cy="3782291"/>
          </a:xfrm>
        </p:spPr>
        <p:txBody>
          <a:bodyPr/>
          <a:lstStyle/>
          <a:p>
            <a:r>
              <a:rPr lang="en-US" dirty="0"/>
              <a:t>The bishops reaffirmed the </a:t>
            </a:r>
            <a:r>
              <a:rPr lang="en-US" i="1" dirty="0"/>
              <a:t>existing </a:t>
            </a:r>
            <a:r>
              <a:rPr lang="en-US" dirty="0"/>
              <a:t>Global Climate Stewardship item in the </a:t>
            </a:r>
            <a:r>
              <a:rPr lang="en-US" i="1" dirty="0"/>
              <a:t>Book of Discipline (2016), Paragraph 160:D: </a:t>
            </a:r>
          </a:p>
          <a:p>
            <a:r>
              <a:rPr lang="en-US" sz="3200" b="0" i="1" u="none" strike="noStrike" baseline="0" dirty="0">
                <a:solidFill>
                  <a:srgbClr val="000000"/>
                </a:solidFill>
                <a:latin typeface="Calibri" panose="020F0502020204030204" pitchFamily="34" charset="0"/>
              </a:rPr>
              <a:t>“…The adverse impacts of global climate change disproportionately affect individuals and nations least responsible for the emissions. We therefore support efforts of all governments to require mandatory reductions in greenhouse gas emissions and call on individuals, congregations, businesses, industries and communities to reduce their emissions.”</a:t>
            </a:r>
            <a:endParaRPr lang="en-US" sz="3200" b="0" i="0" u="none" strike="noStrike" baseline="0" dirty="0">
              <a:solidFill>
                <a:srgbClr val="000000"/>
              </a:solidFill>
              <a:latin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9A7924F3-792C-4E4C-7F57-C2C246F21EC9}"/>
              </a:ext>
            </a:extLst>
          </p:cNvPr>
          <p:cNvPicPr>
            <a:picLocks noChangeAspect="1"/>
          </p:cNvPicPr>
          <p:nvPr/>
        </p:nvPicPr>
        <p:blipFill>
          <a:blip r:embed="rId3"/>
          <a:stretch>
            <a:fillRect/>
          </a:stretch>
        </p:blipFill>
        <p:spPr>
          <a:xfrm>
            <a:off x="7009616" y="276087"/>
            <a:ext cx="4849875" cy="1163970"/>
          </a:xfrm>
          <a:prstGeom prst="rect">
            <a:avLst/>
          </a:prstGeom>
        </p:spPr>
      </p:pic>
    </p:spTree>
    <p:extLst>
      <p:ext uri="{BB962C8B-B14F-4D97-AF65-F5344CB8AC3E}">
        <p14:creationId xmlns:p14="http://schemas.microsoft.com/office/powerpoint/2010/main" val="206472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{40C19EF6-7849-4168-87D5-4C64D207D099}tf03098889_win32</Template>
  <TotalTime>465</TotalTime>
  <Words>1297</Words>
  <Application>Microsoft Office PowerPoint</Application>
  <PresentationFormat>Widescreen</PresentationFormat>
  <Paragraphs>74</Paragraphs>
  <Slides>18</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Abadi</vt:lpstr>
      <vt:lpstr>Arial</vt:lpstr>
      <vt:lpstr>Calibri</vt:lpstr>
      <vt:lpstr>Corbel</vt:lpstr>
      <vt:lpstr>Wingdings</vt:lpstr>
      <vt:lpstr>Ecology 16x9</vt:lpstr>
      <vt:lpstr>Office Theme</vt:lpstr>
      <vt:lpstr>Introducing the Northern Illinois Conference  Net-Zero effort</vt:lpstr>
      <vt:lpstr>“Creation Care” is hardly a new concept to United Methodists! </vt:lpstr>
      <vt:lpstr>2009: Council of Bishops’  pastoral letter,  Renewing God’s Creation</vt:lpstr>
      <vt:lpstr>The bishops’ letter calls for: </vt:lpstr>
      <vt:lpstr>The bishops’ letter promises: </vt:lpstr>
      <vt:lpstr>The bishops’ letter promises: </vt:lpstr>
      <vt:lpstr>2021:  The United Methodist  Multi-Agency  Net-Zero Commitment</vt:lpstr>
      <vt:lpstr>PowerPoint Presentation</vt:lpstr>
      <vt:lpstr>Council of Bishops: 2021</vt:lpstr>
      <vt:lpstr>Council of Bishops: 2021</vt:lpstr>
      <vt:lpstr>So, why?  Why do the bishops use the words “climate crisis”?</vt:lpstr>
      <vt:lpstr>PowerPoint Presentation</vt:lpstr>
      <vt:lpstr>PowerPoint Presentation</vt:lpstr>
      <vt:lpstr>PowerPoint Presentation</vt:lpstr>
      <vt:lpstr>PowerPoint Presentation</vt:lpstr>
      <vt:lpstr>When the global average temperature rises,  all extreme weather gets  more extreme. </vt:lpstr>
      <vt:lpstr>Conversation:  How are you –  and your church –loving our neighbors in response to  these disasters?</vt:lpstr>
      <vt:lpstr>Next week:  Why does God call us to climate mitigation and adaptation?  What more can we do – together?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Beth Galbreath</dc:creator>
  <cp:lastModifiedBy>Beth Galbreath</cp:lastModifiedBy>
  <cp:revision>4</cp:revision>
  <dcterms:created xsi:type="dcterms:W3CDTF">2023-10-11T16:19:56Z</dcterms:created>
  <dcterms:modified xsi:type="dcterms:W3CDTF">2023-10-18T01:55:53Z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