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0" r:id="rId3"/>
    <p:sldId id="265" r:id="rId4"/>
    <p:sldId id="266" r:id="rId5"/>
    <p:sldId id="267" r:id="rId6"/>
    <p:sldId id="274" r:id="rId7"/>
    <p:sldId id="273" r:id="rId8"/>
    <p:sldId id="268" r:id="rId9"/>
    <p:sldId id="270" r:id="rId10"/>
    <p:sldId id="269" r:id="rId11"/>
    <p:sldId id="272" r:id="rId12"/>
    <p:sldId id="263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0" autoAdjust="0"/>
    <p:restoredTop sz="62025" autoAdjust="0"/>
  </p:normalViewPr>
  <p:slideViewPr>
    <p:cSldViewPr snapToGrid="0">
      <p:cViewPr varScale="1">
        <p:scale>
          <a:sx n="58" d="100"/>
          <a:sy n="58" d="100"/>
        </p:scale>
        <p:origin x="114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12/1/2023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12/1/2023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communication.yale.edu/publications/for-the-first-time-the-alarmed-are-now-the-largest-of-global-warmings-six-america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Because you are here in this course, it’s virtually certain that you individually and your congregation are already working on creation care. </a:t>
            </a:r>
            <a:r>
              <a:rPr lang="en-US" sz="1800" b="1" i="0" u="none" strike="noStrike" baseline="0" dirty="0">
                <a:latin typeface="AGaramondPro-Regular"/>
              </a:rPr>
              <a:t>What are the strengths you can build on? What new opportunities do you see?  What might your church do?</a:t>
            </a:r>
          </a:p>
          <a:p>
            <a:pPr algn="l"/>
            <a:endParaRPr lang="en-US" sz="1800" b="1" i="0" u="none" strike="noStrike" baseline="0" dirty="0">
              <a:latin typeface="AGaramondPro-Regular"/>
            </a:endParaRPr>
          </a:p>
          <a:p>
            <a:pPr algn="l"/>
            <a:r>
              <a:rPr lang="en-US" sz="1800" b="1" i="0" u="none" strike="noStrike" baseline="0" dirty="0">
                <a:latin typeface="AGaramondPro-Regular"/>
              </a:rPr>
              <a:t>This afternoon is all about the </a:t>
            </a:r>
            <a:r>
              <a:rPr lang="en-US" sz="1800" b="1" i="1" u="none" strike="noStrike" baseline="0" dirty="0">
                <a:latin typeface="AGaramondPro-Regular"/>
              </a:rPr>
              <a:t>next – </a:t>
            </a:r>
            <a:r>
              <a:rPr lang="en-US" sz="1800" b="1" i="0" u="none" strike="noStrike" baseline="0" dirty="0">
                <a:latin typeface="AGaramondPro-Regular"/>
              </a:rPr>
              <a:t>planning to involve more folks in your congregation in intentional actions toward Net-Zero carbon emissions and using all resources wisely.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2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b="1" dirty="0" err="1"/>
              <a:t>Hayhoe</a:t>
            </a:r>
            <a:r>
              <a:rPr lang="en-US" b="1" dirty="0"/>
              <a:t> notes, though: “</a:t>
            </a: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There’s only one caveat: this approach works with everyone but 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dismissives</a:t>
            </a: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Dismissives</a:t>
            </a: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are the </a:t>
            </a:r>
            <a:r>
              <a:rPr lang="en-US" b="1" i="0" u="none" strike="noStrike" dirty="0">
                <a:solidFill>
                  <a:srgbClr val="AB977A"/>
                </a:solidFill>
                <a:effectLst/>
                <a:latin typeface="Roboto" panose="02000000000000000000" pitchFamily="2" charset="0"/>
                <a:hlinkClick r:id="rId3"/>
              </a:rPr>
              <a:t>10% of the population</a:t>
            </a: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who’ve built their identity on rejecting climate change. They’re the loudest voices and the most determined opponents – and it takes a literal miracle to change their minds. My personal definition of a dismissive is someone who, if an angel from God with brand-new tablets of stone appeared in front of them emblazoned with foot-high letters of flame saying, “global warming is real,” they would reject it. And if they reject that, then what hope do I have at changing their mind?”</a:t>
            </a:r>
          </a:p>
          <a:p>
            <a:endParaRPr lang="en-US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But 57% in this 2019 study were already alarmed or concerned, with another 16% open to conversation, and 17% </a:t>
            </a:r>
            <a:r>
              <a:rPr lang="en-US" b="1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possibly </a:t>
            </a: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open.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07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While the Yale figures behind the previous image are from 2019, a comparable survey from the same folks shows slightly fewer among those who are “very or extremely sure global warming IS happening” – 53% down from 57% - but also fewer in the “very or extremely sure global warming is NOT happening – only half the 2019 category. </a:t>
            </a:r>
          </a:p>
          <a:p>
            <a:endParaRPr lang="en-US" b="1" dirty="0"/>
          </a:p>
          <a:p>
            <a:r>
              <a:rPr lang="en-US" b="1" dirty="0"/>
              <a:t>So, plenty of opportunity to talk about it, and more each year.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6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Now that we have a glimmer of possibility with the SWOT analysis tool, let’s get serious about a plan. Get together with one or two partners and start roughing out an actual plan that you can put into action in your congregation.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28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89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12-minute video – if you have time, show this video.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66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read together an excerpt from John Wesley’s sermon on the Good Steward.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03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68897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1470253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50789-1FBF-DE5B-7EBE-03B945BC5C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876" y="4636155"/>
            <a:ext cx="5013221" cy="13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18" y="276087"/>
            <a:ext cx="10269357" cy="846131"/>
          </a:xfrm>
        </p:spPr>
        <p:txBody>
          <a:bodyPr>
            <a:normAutofit/>
          </a:bodyPr>
          <a:lstStyle>
            <a:lvl1pPr>
              <a:defRPr sz="4400">
                <a:latin typeface="Abadi" panose="020B0604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8" y="1274619"/>
            <a:ext cx="11346873" cy="417021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A green square with a white border&#10;&#10;Description automatically generated with medium confidence">
            <a:extLst>
              <a:ext uri="{FF2B5EF4-FFF2-40B4-BE49-F238E27FC236}">
                <a16:creationId xmlns:a16="http://schemas.microsoft.com/office/drawing/2014/main" id="{C3C3E370-087D-DBBD-CA8A-7B21971A3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8" b="21873"/>
          <a:stretch/>
        </p:blipFill>
        <p:spPr>
          <a:xfrm>
            <a:off x="0" y="5734715"/>
            <a:ext cx="12192000" cy="11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faafQYtXM0?feature=oembed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41D15-56B1-670A-32BC-ABABEC032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621" y="488515"/>
            <a:ext cx="4846320" cy="4083485"/>
          </a:xfrm>
        </p:spPr>
        <p:txBody>
          <a:bodyPr>
            <a:normAutofit/>
          </a:bodyPr>
          <a:lstStyle/>
          <a:p>
            <a:r>
              <a:rPr lang="en-US" dirty="0"/>
              <a:t>Text: </a:t>
            </a:r>
            <a:br>
              <a:rPr lang="en-US" dirty="0"/>
            </a:br>
            <a:r>
              <a:rPr lang="en-US" dirty="0"/>
              <a:t>Luke 18:1-8: </a:t>
            </a:r>
            <a:br>
              <a:rPr lang="en-US" dirty="0"/>
            </a:br>
            <a:r>
              <a:rPr lang="en-US" dirty="0"/>
              <a:t>The Persistent Widow</a:t>
            </a:r>
            <a:br>
              <a:rPr lang="en-US" dirty="0"/>
            </a:br>
            <a:br>
              <a:rPr lang="en-US" sz="2000" dirty="0"/>
            </a:br>
            <a:r>
              <a:rPr lang="en-US" dirty="0"/>
              <a:t>Context?</a:t>
            </a:r>
          </a:p>
        </p:txBody>
      </p:sp>
    </p:spTree>
    <p:extLst>
      <p:ext uri="{BB962C8B-B14F-4D97-AF65-F5344CB8AC3E}">
        <p14:creationId xmlns:p14="http://schemas.microsoft.com/office/powerpoint/2010/main" val="100119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5E8D6-3FB4-66A1-D84C-9E01AB86E7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4546" y="225878"/>
            <a:ext cx="10269538" cy="8461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9900"/>
                </a:solidFill>
              </a:rPr>
              <a:t>Planning tool 2: SMARTIE goals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5F47A5-3BB4-BB65-14F7-2D11F789B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871440"/>
              </p:ext>
            </p:extLst>
          </p:nvPr>
        </p:nvGraphicFramePr>
        <p:xfrm>
          <a:off x="634546" y="1421794"/>
          <a:ext cx="10909754" cy="4480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90397">
                  <a:extLst>
                    <a:ext uri="{9D8B030D-6E8A-4147-A177-3AD203B41FA5}">
                      <a16:colId xmlns:a16="http://schemas.microsoft.com/office/drawing/2014/main" val="1011252429"/>
                    </a:ext>
                  </a:extLst>
                </a:gridCol>
                <a:gridCol w="7919357">
                  <a:extLst>
                    <a:ext uri="{9D8B030D-6E8A-4147-A177-3AD203B41FA5}">
                      <a16:colId xmlns:a16="http://schemas.microsoft.com/office/drawing/2014/main" val="2526530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/>
                        <a:t>Specific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as precise as possible.</a:t>
                      </a:r>
                      <a:endParaRPr 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82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/>
                        <a:t>Measurable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can you quantify?</a:t>
                      </a:r>
                      <a:endParaRPr 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934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/>
                        <a:t>Attainable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it possible?</a:t>
                      </a:r>
                      <a:endParaRPr 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62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/>
                        <a:t>Relevant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it closely tied to your mission?</a:t>
                      </a:r>
                      <a:endParaRPr 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891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/>
                        <a:t>Time-Limited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 a date on it!</a:t>
                      </a:r>
                      <a:endParaRPr 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49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/>
                        <a:t>Inclusive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any stakeholder left out?</a:t>
                      </a:r>
                      <a:endParaRPr 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85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/>
                        <a:t>Equitable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 the actions and consequences just?</a:t>
                      </a:r>
                      <a:endParaRPr 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41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95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68A3EB-EF63-5223-7723-39B79099A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Sharing our SMARTIE plans!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F8E8B8-B865-6970-9F4B-A2056BBD3B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411163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536F1-768A-48E4-8CA0-F0CC7903A0F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629400"/>
            <a:ext cx="1000125" cy="228600"/>
          </a:xfrm>
        </p:spPr>
        <p:txBody>
          <a:bodyPr/>
          <a:lstStyle/>
          <a:p>
            <a:fld id="{C81B9673-AC7F-4F1F-84E4-F0E5EAAE106D}" type="datetime1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AAB57-EC0D-FB92-7102-054C6CBD38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48000" y="6629400"/>
            <a:ext cx="9144000" cy="228600"/>
          </a:xfr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9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Keynote Address from Rev Michael Malcolm - For Such A Time As This">
            <a:hlinkClick r:id="" action="ppaction://media"/>
            <a:extLst>
              <a:ext uri="{FF2B5EF4-FFF2-40B4-BE49-F238E27FC236}">
                <a16:creationId xmlns:a16="http://schemas.microsoft.com/office/drawing/2014/main" id="{7CDF3F70-DEA1-3FA8-1BF8-02399AF5EC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2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5BF4F-BE16-0A66-F6A6-31E81F50D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95" y="299803"/>
            <a:ext cx="11629415" cy="5576341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11200" b="0" i="0" u="none" strike="noStrike" baseline="0" dirty="0"/>
              <a:t>“We are now God’s stewards. We are indebted to him for all we have. . . We are not at liberty to use what God has lodged in our hands </a:t>
            </a:r>
            <a:br>
              <a:rPr lang="en-US" sz="11200" b="0" i="0" u="none" strike="noStrike" baseline="0" dirty="0"/>
            </a:br>
            <a:r>
              <a:rPr lang="en-US" sz="11200" b="0" i="0" u="none" strike="noStrike" baseline="0" dirty="0"/>
              <a:t>as </a:t>
            </a:r>
            <a:r>
              <a:rPr lang="en-US" sz="11200" b="0" i="1" u="none" strike="noStrike" baseline="0" dirty="0"/>
              <a:t>we </a:t>
            </a:r>
            <a:r>
              <a:rPr lang="en-US" sz="11200" b="0" i="0" u="none" strike="noStrike" baseline="0" dirty="0"/>
              <a:t>please, but as God pleases, who alone is </a:t>
            </a:r>
            <a:br>
              <a:rPr lang="en-US" sz="11200" b="0" i="0" u="none" strike="noStrike" baseline="0" dirty="0"/>
            </a:br>
            <a:r>
              <a:rPr lang="en-US" sz="11200" b="0" i="0" u="none" strike="noStrike" baseline="0" dirty="0"/>
              <a:t>the possessor of heaven and earth and the Lord </a:t>
            </a:r>
            <a:br>
              <a:rPr lang="en-US" sz="11200" b="0" i="0" u="none" strike="noStrike" baseline="0" dirty="0"/>
            </a:br>
            <a:r>
              <a:rPr lang="en-US" sz="11200" b="0" i="0" u="none" strike="noStrike" baseline="0" dirty="0"/>
              <a:t>of every creature. . . </a:t>
            </a:r>
          </a:p>
          <a:p>
            <a:pPr algn="l">
              <a:lnSpc>
                <a:spcPct val="120000"/>
              </a:lnSpc>
            </a:pPr>
            <a:r>
              <a:rPr lang="en-US" sz="11200" b="0" i="0" u="none" strike="noStrike" baseline="0"/>
              <a:t>[</a:t>
            </a:r>
            <a:r>
              <a:rPr lang="en-US" sz="11200" b="0" i="0" u="none" strike="noStrike" baseline="0" dirty="0"/>
              <a:t>God] entrusts us with [</a:t>
            </a:r>
            <a:r>
              <a:rPr lang="en-US" sz="11200" b="0" i="0" u="none" strike="noStrike" baseline="0"/>
              <a:t>this world’s </a:t>
            </a:r>
            <a:r>
              <a:rPr lang="en-US" sz="11200" b="0" i="0" u="none" strike="noStrike" baseline="0" dirty="0"/>
              <a:t>goods</a:t>
            </a:r>
            <a:r>
              <a:rPr lang="en-US" sz="11200" b="0" i="0" u="none" strike="noStrike" baseline="0"/>
              <a:t>] </a:t>
            </a:r>
            <a:br>
              <a:rPr lang="en-US" sz="11200" b="0" i="0" u="none" strike="noStrike" baseline="0"/>
            </a:br>
            <a:r>
              <a:rPr lang="en-US" sz="11200" b="0" i="0" u="none" strike="noStrike" baseline="0"/>
              <a:t>on </a:t>
            </a:r>
            <a:r>
              <a:rPr lang="en-US" sz="11200" b="0" i="0" u="none" strike="noStrike" baseline="0" dirty="0"/>
              <a:t>this express condition, that </a:t>
            </a:r>
            <a:r>
              <a:rPr lang="en-US" sz="11200" b="0" i="0" u="none" strike="noStrike" baseline="0"/>
              <a:t>we use them </a:t>
            </a:r>
            <a:br>
              <a:rPr lang="en-US" sz="11200" b="0" i="0" u="none" strike="noStrike" baseline="0"/>
            </a:br>
            <a:r>
              <a:rPr lang="en-US" sz="11200" b="0" i="0" u="none" strike="noStrike" baseline="0"/>
              <a:t>only </a:t>
            </a:r>
            <a:r>
              <a:rPr lang="en-US" sz="11200" b="0" i="0" u="none" strike="noStrike" baseline="0" dirty="0"/>
              <a:t>as our Master’s goods, </a:t>
            </a:r>
            <a:r>
              <a:rPr lang="en-US" sz="11200" b="0" i="0" u="none" strike="noStrike" baseline="0"/>
              <a:t>and according to </a:t>
            </a:r>
            <a:br>
              <a:rPr lang="en-US" sz="11200" b="0" i="0" u="none" strike="noStrike" baseline="0"/>
            </a:br>
            <a:r>
              <a:rPr lang="en-US" sz="11200" b="0" i="0" u="none" strike="noStrike" baseline="0"/>
              <a:t>the </a:t>
            </a:r>
            <a:r>
              <a:rPr lang="en-US" sz="11200" b="0" i="0" u="none" strike="noStrike" baseline="0" dirty="0"/>
              <a:t>particular directions which </a:t>
            </a:r>
            <a:r>
              <a:rPr lang="en-US" sz="11200" b="0" i="0" u="none" strike="noStrike" baseline="0"/>
              <a:t>he has given us</a:t>
            </a:r>
            <a:br>
              <a:rPr lang="en-US" sz="11200" b="0" i="0" u="none" strike="noStrike" baseline="0"/>
            </a:br>
            <a:r>
              <a:rPr lang="en-US" sz="11200" b="0" i="0" u="none" strike="noStrike" baseline="0"/>
              <a:t>in </a:t>
            </a:r>
            <a:r>
              <a:rPr lang="en-US" sz="11200" b="0" i="0" u="none" strike="noStrike" baseline="0" dirty="0"/>
              <a:t>his Word.”</a:t>
            </a:r>
          </a:p>
        </p:txBody>
      </p:sp>
      <p:pic>
        <p:nvPicPr>
          <p:cNvPr id="5" name="Picture 4" descr="A person in a robe waving&#10;&#10;Description automatically generated">
            <a:extLst>
              <a:ext uri="{FF2B5EF4-FFF2-40B4-BE49-F238E27FC236}">
                <a16:creationId xmlns:a16="http://schemas.microsoft.com/office/drawing/2014/main" id="{F59E5A09-8365-8743-A215-82DF75B07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1238250"/>
            <a:ext cx="37084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7512E-AB45-9434-2BAD-BEE64FD0A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Amen!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41D15-56B1-670A-32BC-ABABEC032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777" y="629587"/>
            <a:ext cx="4846320" cy="322826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Conversation: 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Next: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So what? </a:t>
            </a:r>
          </a:p>
        </p:txBody>
      </p:sp>
    </p:spTree>
    <p:extLst>
      <p:ext uri="{BB962C8B-B14F-4D97-AF65-F5344CB8AC3E}">
        <p14:creationId xmlns:p14="http://schemas.microsoft.com/office/powerpoint/2010/main" val="76497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1D15-F9CB-B215-AEA6-3334F995D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777" y="989351"/>
            <a:ext cx="4846320" cy="3672590"/>
          </a:xfrm>
        </p:spPr>
        <p:txBody>
          <a:bodyPr>
            <a:normAutofit fontScale="90000"/>
          </a:bodyPr>
          <a:lstStyle/>
          <a:p>
            <a:r>
              <a:rPr lang="en-US" dirty="0"/>
              <a:t>The most important thing we can do: Talk about it.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-- </a:t>
            </a:r>
            <a:r>
              <a:rPr lang="en-US" i="1" dirty="0"/>
              <a:t>Dr. Katharine </a:t>
            </a:r>
            <a:r>
              <a:rPr lang="en-US" i="1" dirty="0" err="1"/>
              <a:t>Hayhoe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0133-73DC-16D0-BE0C-69976C0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Hayhoe’s</a:t>
            </a:r>
            <a:r>
              <a:rPr lang="en-US" dirty="0"/>
              <a:t> approach: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938AE-32D4-A3C8-94A4-3D490BF9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9" y="1499017"/>
            <a:ext cx="5969376" cy="39458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Start with conversation about interests or concerns you and your conversation partner share. </a:t>
            </a:r>
          </a:p>
          <a:p>
            <a:pPr marL="514350" indent="-514350">
              <a:buAutoNum type="arabicPeriod"/>
            </a:pPr>
            <a:r>
              <a:rPr lang="en-US" dirty="0"/>
              <a:t>Share your concerns about how climate change – or any environment crisis –  threatens those interests and concerns. </a:t>
            </a:r>
          </a:p>
          <a:p>
            <a:pPr marL="514350" indent="-514350">
              <a:buAutoNum type="arabicPeriod"/>
            </a:pPr>
            <a:r>
              <a:rPr lang="en-US" dirty="0"/>
              <a:t>Explore together and invite possible responses.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Amazon.com: Katharine Hayhoe: books, biography, latest update">
            <a:extLst>
              <a:ext uri="{FF2B5EF4-FFF2-40B4-BE49-F238E27FC236}">
                <a16:creationId xmlns:a16="http://schemas.microsoft.com/office/drawing/2014/main" id="{BAF1AE12-A34F-3135-345B-4F3ECC132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95" y="449705"/>
            <a:ext cx="5546361" cy="554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74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0133-73DC-16D0-BE0C-69976C050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8" y="276087"/>
            <a:ext cx="11325363" cy="846131"/>
          </a:xfrm>
        </p:spPr>
        <p:txBody>
          <a:bodyPr>
            <a:normAutofit/>
          </a:bodyPr>
          <a:lstStyle/>
          <a:p>
            <a:r>
              <a:rPr lang="en-US" dirty="0"/>
              <a:t>But Dr. </a:t>
            </a:r>
            <a:r>
              <a:rPr lang="en-US" dirty="0" err="1"/>
              <a:t>Hayhoe</a:t>
            </a:r>
            <a:r>
              <a:rPr lang="en-US" dirty="0"/>
              <a:t> notes, it doesn’t </a:t>
            </a:r>
            <a:r>
              <a:rPr lang="en-US" i="1" dirty="0"/>
              <a:t>always </a:t>
            </a:r>
            <a:r>
              <a:rPr lang="en-US" dirty="0"/>
              <a:t>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938AE-32D4-A3C8-94A4-3D490BF9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9" y="1499017"/>
            <a:ext cx="5969376" cy="394582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54B458-EE72-C3F3-4C3F-CF06FDDA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8" y="1289392"/>
            <a:ext cx="11483963" cy="49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9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FA0C-9187-B38D-6C23-5B24E7B3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723" y="955226"/>
            <a:ext cx="7190877" cy="846131"/>
          </a:xfrm>
        </p:spPr>
        <p:txBody>
          <a:bodyPr/>
          <a:lstStyle/>
          <a:p>
            <a:r>
              <a:rPr lang="en-US" dirty="0"/>
              <a:t>2023 Attitude Survey </a:t>
            </a:r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F128B2-9C48-CAB9-0916-E090EED0C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86"/>
          <a:stretch/>
        </p:blipFill>
        <p:spPr bwMode="auto">
          <a:xfrm>
            <a:off x="354018" y="3429000"/>
            <a:ext cx="11483963" cy="279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1171C-8169-C5EF-98C2-25A32CBB0372}"/>
              </a:ext>
            </a:extLst>
          </p:cNvPr>
          <p:cNvSpPr txBox="1"/>
          <p:nvPr/>
        </p:nvSpPr>
        <p:spPr>
          <a:xfrm>
            <a:off x="354017" y="5752980"/>
            <a:ext cx="15080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Spring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D9718A-1CB0-7D52-245E-917C0D1F6527}"/>
              </a:ext>
            </a:extLst>
          </p:cNvPr>
          <p:cNvSpPr/>
          <p:nvPr/>
        </p:nvSpPr>
        <p:spPr>
          <a:xfrm>
            <a:off x="3840480" y="5752980"/>
            <a:ext cx="137991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AC19F0-7020-5499-2AE3-5E70D14509C7}"/>
              </a:ext>
            </a:extLst>
          </p:cNvPr>
          <p:cNvSpPr/>
          <p:nvPr/>
        </p:nvSpPr>
        <p:spPr>
          <a:xfrm>
            <a:off x="914400" y="1122218"/>
            <a:ext cx="2560320" cy="24522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98A78-3E0C-C7F8-872E-A540AF4B063D}"/>
              </a:ext>
            </a:extLst>
          </p:cNvPr>
          <p:cNvSpPr txBox="1"/>
          <p:nvPr/>
        </p:nvSpPr>
        <p:spPr>
          <a:xfrm>
            <a:off x="1554481" y="1955026"/>
            <a:ext cx="1446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53%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6ACA39-CE73-A2A3-D007-186CA213AA6D}"/>
              </a:ext>
            </a:extLst>
          </p:cNvPr>
          <p:cNvSpPr/>
          <p:nvPr/>
        </p:nvSpPr>
        <p:spPr>
          <a:xfrm>
            <a:off x="10191404" y="2477193"/>
            <a:ext cx="1246909" cy="1097280"/>
          </a:xfrm>
          <a:prstGeom prst="ellipse">
            <a:avLst/>
          </a:prstGeom>
          <a:solidFill>
            <a:schemeClr val="tx1">
              <a:lumMod val="75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CC629-0D23-6B01-7506-02F4BF0DBA7B}"/>
              </a:ext>
            </a:extLst>
          </p:cNvPr>
          <p:cNvSpPr txBox="1"/>
          <p:nvPr/>
        </p:nvSpPr>
        <p:spPr>
          <a:xfrm>
            <a:off x="10249961" y="2692013"/>
            <a:ext cx="1446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7059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88D10D-D032-BBC7-1E74-3BD63D508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777" y="728133"/>
            <a:ext cx="4846320" cy="3437467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Conversation: </a:t>
            </a:r>
            <a:br>
              <a:rPr lang="en-US" dirty="0"/>
            </a:br>
            <a:r>
              <a:rPr lang="en-US" dirty="0"/>
              <a:t>How have you used this approach to talk about creation care?</a:t>
            </a:r>
          </a:p>
        </p:txBody>
      </p:sp>
    </p:spTree>
    <p:extLst>
      <p:ext uri="{BB962C8B-B14F-4D97-AF65-F5344CB8AC3E}">
        <p14:creationId xmlns:p14="http://schemas.microsoft.com/office/powerpoint/2010/main" val="28248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86B203-4951-8398-E4C7-B0DD80AFE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But if we’re ready to do more than talk – let’s plan!</a:t>
            </a:r>
          </a:p>
        </p:txBody>
      </p:sp>
    </p:spTree>
    <p:extLst>
      <p:ext uri="{BB962C8B-B14F-4D97-AF65-F5344CB8AC3E}">
        <p14:creationId xmlns:p14="http://schemas.microsoft.com/office/powerpoint/2010/main" val="12314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76CCC0-2D13-4516-7068-41271FC091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Planning Tool 2: </a:t>
            </a:r>
            <a:br>
              <a:rPr lang="en-US" dirty="0"/>
            </a:br>
            <a:r>
              <a:rPr lang="en-US" dirty="0"/>
              <a:t>SMARTIE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BF9BD7-693D-3726-11A5-B76676A7AC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411163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E1FBF-2E31-C24C-6903-C460378B383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629400"/>
            <a:ext cx="1000125" cy="228600"/>
          </a:xfrm>
        </p:spPr>
        <p:txBody>
          <a:bodyPr/>
          <a:lstStyle/>
          <a:p>
            <a:fld id="{C81B9673-AC7F-4F1F-84E4-F0E5EAAE106D}" type="datetime1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A555-16B7-57DC-19C5-811A38AF32A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48000" y="6629400"/>
            <a:ext cx="9144000" cy="228600"/>
          </a:xfr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{40C19EF6-7849-4168-87D5-4C64D207D099}tf03098889_win32</Template>
  <TotalTime>148</TotalTime>
  <Words>706</Words>
  <Application>Microsoft Office PowerPoint</Application>
  <PresentationFormat>Widescreen</PresentationFormat>
  <Paragraphs>60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Abadi</vt:lpstr>
      <vt:lpstr>AGaramondPro-Regular</vt:lpstr>
      <vt:lpstr>Arial</vt:lpstr>
      <vt:lpstr>Corbel</vt:lpstr>
      <vt:lpstr>Roboto</vt:lpstr>
      <vt:lpstr>Ecology 16x9</vt:lpstr>
      <vt:lpstr>Text:  Luke 18:1-8:  The Persistent Widow  Context?</vt:lpstr>
      <vt:lpstr>Conversation:   Next:   So what? </vt:lpstr>
      <vt:lpstr>The most important thing we can do: Talk about it.   -- Dr. Katharine Hayhoe</vt:lpstr>
      <vt:lpstr>Dr. Hayhoe’s approach: </vt:lpstr>
      <vt:lpstr>But Dr. Hayhoe notes, it doesn’t always work:</vt:lpstr>
      <vt:lpstr>2023 Attitude Survey </vt:lpstr>
      <vt:lpstr>Conversation:  How have you used this approach to talk about creation care?</vt:lpstr>
      <vt:lpstr>But if we’re ready to do more than talk – let’s plan!</vt:lpstr>
      <vt:lpstr>Planning Tool 2:  SMARTIE</vt:lpstr>
      <vt:lpstr>Planning tool 2: SMARTIE goals</vt:lpstr>
      <vt:lpstr>Sharing our SMARTIE plans! </vt:lpstr>
      <vt:lpstr>PowerPoint Presentation</vt:lpstr>
      <vt:lpstr>PowerPoint Presentation</vt:lpstr>
      <vt:lpstr>Amen!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Beth Galbreath</dc:creator>
  <cp:lastModifiedBy>Beth Galbreath</cp:lastModifiedBy>
  <cp:revision>7</cp:revision>
  <dcterms:created xsi:type="dcterms:W3CDTF">2023-10-11T16:19:56Z</dcterms:created>
  <dcterms:modified xsi:type="dcterms:W3CDTF">2023-12-01T19:35:14Z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